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325" r:id="rId5"/>
    <p:sldId id="326" r:id="rId6"/>
    <p:sldId id="381" r:id="rId7"/>
    <p:sldId id="382" r:id="rId8"/>
    <p:sldId id="384" r:id="rId9"/>
    <p:sldId id="385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66" r:id="rId18"/>
    <p:sldId id="378" r:id="rId19"/>
    <p:sldId id="379" r:id="rId20"/>
    <p:sldId id="369" r:id="rId21"/>
    <p:sldId id="345" r:id="rId22"/>
    <p:sldId id="343" r:id="rId23"/>
    <p:sldId id="344" r:id="rId24"/>
    <p:sldId id="328" r:id="rId25"/>
    <p:sldId id="367" r:id="rId26"/>
    <p:sldId id="368" r:id="rId27"/>
    <p:sldId id="330" r:id="rId28"/>
    <p:sldId id="346" r:id="rId29"/>
    <p:sldId id="329" r:id="rId30"/>
    <p:sldId id="349" r:id="rId31"/>
    <p:sldId id="350" r:id="rId32"/>
    <p:sldId id="351" r:id="rId33"/>
    <p:sldId id="352" r:id="rId34"/>
    <p:sldId id="353" r:id="rId35"/>
    <p:sldId id="355" r:id="rId36"/>
    <p:sldId id="356" r:id="rId37"/>
    <p:sldId id="354" r:id="rId38"/>
    <p:sldId id="357" r:id="rId39"/>
    <p:sldId id="332" r:id="rId40"/>
    <p:sldId id="348" r:id="rId41"/>
    <p:sldId id="331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21A"/>
    <a:srgbClr val="42909E"/>
    <a:srgbClr val="172061"/>
    <a:srgbClr val="D26D25"/>
    <a:srgbClr val="72A3AE"/>
    <a:srgbClr val="94CBD5"/>
    <a:srgbClr val="9D5217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3" autoAdjust="0"/>
    <p:restoredTop sz="91311" autoAdjust="0"/>
  </p:normalViewPr>
  <p:slideViewPr>
    <p:cSldViewPr snapToGrid="0">
      <p:cViewPr varScale="1">
        <p:scale>
          <a:sx n="103" d="100"/>
          <a:sy n="103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zrW3-yzWt5Q" TargetMode="External"/><Relationship Id="rId1" Type="http://schemas.openxmlformats.org/officeDocument/2006/relationships/hyperlink" Target="https://www.ted.com/talks/daniel_kraft_the_pharmacy_of_the_future_personalized_pills_3d_printed_at_home" TargetMode="Externa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daniel_kraft_the_pharmacy_of_the_future_personalized_pills_3d_printed_at_home" TargetMode="External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hyperlink" Target="https://www.youtube.com/watch?v=zrW3-yzWt5Q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C97EB3-C11B-4BF6-9FF6-F77F83859E4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2063D17-81B6-42C0-BD94-B89900F4190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dirty="0">
              <a:hlinkClick xmlns:r="http://schemas.openxmlformats.org/officeDocument/2006/relationships" r:id="rId1"/>
            </a:rPr>
            <a:t>Link 1</a:t>
          </a:r>
          <a:endParaRPr lang="en-US" dirty="0"/>
        </a:p>
      </dgm:t>
    </dgm:pt>
    <dgm:pt modelId="{E9D556A0-5324-4DA0-B807-F459E3BC9D34}" type="parTrans" cxnId="{F3B5AA17-9191-45E7-8A04-77CB9A1564B6}">
      <dgm:prSet/>
      <dgm:spPr/>
      <dgm:t>
        <a:bodyPr/>
        <a:lstStyle/>
        <a:p>
          <a:endParaRPr lang="en-US"/>
        </a:p>
      </dgm:t>
    </dgm:pt>
    <dgm:pt modelId="{2F7C2861-A459-44F2-BF18-AF26F7BEDB55}" type="sibTrans" cxnId="{F3B5AA17-9191-45E7-8A04-77CB9A1564B6}">
      <dgm:prSet/>
      <dgm:spPr/>
      <dgm:t>
        <a:bodyPr/>
        <a:lstStyle/>
        <a:p>
          <a:endParaRPr lang="en-US"/>
        </a:p>
      </dgm:t>
    </dgm:pt>
    <dgm:pt modelId="{417498F3-ECDF-4F56-BBB8-E868BFF4176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>
              <a:hlinkClick xmlns:r="http://schemas.openxmlformats.org/officeDocument/2006/relationships" r:id="rId2"/>
            </a:rPr>
            <a:t>Link 2 </a:t>
          </a:r>
          <a:endParaRPr lang="en-US"/>
        </a:p>
      </dgm:t>
    </dgm:pt>
    <dgm:pt modelId="{86C0014E-7292-4CDD-A11C-DBB97BF8A084}" type="parTrans" cxnId="{C39C1FA3-5D53-45D2-B5F5-7FDDE3EE4570}">
      <dgm:prSet/>
      <dgm:spPr/>
      <dgm:t>
        <a:bodyPr/>
        <a:lstStyle/>
        <a:p>
          <a:endParaRPr lang="en-US"/>
        </a:p>
      </dgm:t>
    </dgm:pt>
    <dgm:pt modelId="{8E7D5AC3-2DB4-45CA-AE38-25D2DCA6DA22}" type="sibTrans" cxnId="{C39C1FA3-5D53-45D2-B5F5-7FDDE3EE4570}">
      <dgm:prSet/>
      <dgm:spPr/>
      <dgm:t>
        <a:bodyPr/>
        <a:lstStyle/>
        <a:p>
          <a:endParaRPr lang="en-US"/>
        </a:p>
      </dgm:t>
    </dgm:pt>
    <dgm:pt modelId="{31707062-0DE0-4C0E-B4F4-F9D0138AEBD9}" type="pres">
      <dgm:prSet presAssocID="{F0C97EB3-C11B-4BF6-9FF6-F77F83859E40}" presName="root" presStyleCnt="0">
        <dgm:presLayoutVars>
          <dgm:dir/>
          <dgm:resizeHandles val="exact"/>
        </dgm:presLayoutVars>
      </dgm:prSet>
      <dgm:spPr/>
    </dgm:pt>
    <dgm:pt modelId="{47268A02-DEFF-4C4D-B1A7-C0F4A0EE075D}" type="pres">
      <dgm:prSet presAssocID="{32063D17-81B6-42C0-BD94-B89900F41905}" presName="compNode" presStyleCnt="0"/>
      <dgm:spPr/>
    </dgm:pt>
    <dgm:pt modelId="{B0A25329-66C8-4EB3-B3F3-B7BC96D98751}" type="pres">
      <dgm:prSet presAssocID="{32063D17-81B6-42C0-BD94-B89900F41905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EFB6DABA-25BD-46FE-BF30-89E87F5FDC41}" type="pres">
      <dgm:prSet presAssocID="{32063D17-81B6-42C0-BD94-B89900F41905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ppeling"/>
        </a:ext>
      </dgm:extLst>
    </dgm:pt>
    <dgm:pt modelId="{2446DC4A-39D2-4AFB-BC1F-EF4D7C564553}" type="pres">
      <dgm:prSet presAssocID="{32063D17-81B6-42C0-BD94-B89900F41905}" presName="spaceRect" presStyleCnt="0"/>
      <dgm:spPr/>
    </dgm:pt>
    <dgm:pt modelId="{6206585B-3B75-4F94-8BAA-8D7799773D5E}" type="pres">
      <dgm:prSet presAssocID="{32063D17-81B6-42C0-BD94-B89900F41905}" presName="textRect" presStyleLbl="revTx" presStyleIdx="0" presStyleCnt="2">
        <dgm:presLayoutVars>
          <dgm:chMax val="1"/>
          <dgm:chPref val="1"/>
        </dgm:presLayoutVars>
      </dgm:prSet>
      <dgm:spPr/>
    </dgm:pt>
    <dgm:pt modelId="{131525EA-0441-4B15-9C78-1BDC627F65F2}" type="pres">
      <dgm:prSet presAssocID="{2F7C2861-A459-44F2-BF18-AF26F7BEDB55}" presName="sibTrans" presStyleCnt="0"/>
      <dgm:spPr/>
    </dgm:pt>
    <dgm:pt modelId="{935BCE8F-D92B-4897-A342-743FD569AB66}" type="pres">
      <dgm:prSet presAssocID="{417498F3-ECDF-4F56-BBB8-E868BFF41769}" presName="compNode" presStyleCnt="0"/>
      <dgm:spPr/>
    </dgm:pt>
    <dgm:pt modelId="{38BF84BC-A56C-4474-9431-F4EC2A5B4644}" type="pres">
      <dgm:prSet presAssocID="{417498F3-ECDF-4F56-BBB8-E868BFF41769}" presName="iconBgRect" presStyleLbl="bgShp" presStyleIdx="1" presStyleCnt="2" custLinFactNeighborX="3144" custLinFactNeighborY="660"/>
      <dgm:spPr>
        <a:prstGeom prst="round2DiagRect">
          <a:avLst>
            <a:gd name="adj1" fmla="val 29727"/>
            <a:gd name="adj2" fmla="val 0"/>
          </a:avLst>
        </a:prstGeom>
      </dgm:spPr>
    </dgm:pt>
    <dgm:pt modelId="{2CAEEE8A-F380-44E0-B64C-D08D66281342}" type="pres">
      <dgm:prSet presAssocID="{417498F3-ECDF-4F56-BBB8-E868BFF41769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erk"/>
        </a:ext>
      </dgm:extLst>
    </dgm:pt>
    <dgm:pt modelId="{75BD3EE9-75E0-4C3B-A56B-7A6E8C489660}" type="pres">
      <dgm:prSet presAssocID="{417498F3-ECDF-4F56-BBB8-E868BFF41769}" presName="spaceRect" presStyleCnt="0"/>
      <dgm:spPr/>
    </dgm:pt>
    <dgm:pt modelId="{97CE5E79-80E9-40CF-B471-92A2B61B20AD}" type="pres">
      <dgm:prSet presAssocID="{417498F3-ECDF-4F56-BBB8-E868BFF4176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AFE650A-8F4B-2A4F-9F42-23AE94C8C15D}" type="presOf" srcId="{F0C97EB3-C11B-4BF6-9FF6-F77F83859E40}" destId="{31707062-0DE0-4C0E-B4F4-F9D0138AEBD9}" srcOrd="0" destOrd="0" presId="urn:microsoft.com/office/officeart/2018/5/layout/IconLeafLabelList"/>
    <dgm:cxn modelId="{F3B5AA17-9191-45E7-8A04-77CB9A1564B6}" srcId="{F0C97EB3-C11B-4BF6-9FF6-F77F83859E40}" destId="{32063D17-81B6-42C0-BD94-B89900F41905}" srcOrd="0" destOrd="0" parTransId="{E9D556A0-5324-4DA0-B807-F459E3BC9D34}" sibTransId="{2F7C2861-A459-44F2-BF18-AF26F7BEDB55}"/>
    <dgm:cxn modelId="{F4C9CD2F-1125-9D47-948D-21A4B0908877}" type="presOf" srcId="{417498F3-ECDF-4F56-BBB8-E868BFF41769}" destId="{97CE5E79-80E9-40CF-B471-92A2B61B20AD}" srcOrd="0" destOrd="0" presId="urn:microsoft.com/office/officeart/2018/5/layout/IconLeafLabelList"/>
    <dgm:cxn modelId="{C39C1FA3-5D53-45D2-B5F5-7FDDE3EE4570}" srcId="{F0C97EB3-C11B-4BF6-9FF6-F77F83859E40}" destId="{417498F3-ECDF-4F56-BBB8-E868BFF41769}" srcOrd="1" destOrd="0" parTransId="{86C0014E-7292-4CDD-A11C-DBB97BF8A084}" sibTransId="{8E7D5AC3-2DB4-45CA-AE38-25D2DCA6DA22}"/>
    <dgm:cxn modelId="{A8C5EAE9-3BB8-7448-B562-E8B690B15F31}" type="presOf" srcId="{32063D17-81B6-42C0-BD94-B89900F41905}" destId="{6206585B-3B75-4F94-8BAA-8D7799773D5E}" srcOrd="0" destOrd="0" presId="urn:microsoft.com/office/officeart/2018/5/layout/IconLeafLabelList"/>
    <dgm:cxn modelId="{3AC79C9B-A2EB-624F-B212-A16D15E819C4}" type="presParOf" srcId="{31707062-0DE0-4C0E-B4F4-F9D0138AEBD9}" destId="{47268A02-DEFF-4C4D-B1A7-C0F4A0EE075D}" srcOrd="0" destOrd="0" presId="urn:microsoft.com/office/officeart/2018/5/layout/IconLeafLabelList"/>
    <dgm:cxn modelId="{7F2F3653-2C4C-5E48-9B54-D26970FCA4D1}" type="presParOf" srcId="{47268A02-DEFF-4C4D-B1A7-C0F4A0EE075D}" destId="{B0A25329-66C8-4EB3-B3F3-B7BC96D98751}" srcOrd="0" destOrd="0" presId="urn:microsoft.com/office/officeart/2018/5/layout/IconLeafLabelList"/>
    <dgm:cxn modelId="{B29ABCE9-DC9F-E246-A4B1-85A5482C865A}" type="presParOf" srcId="{47268A02-DEFF-4C4D-B1A7-C0F4A0EE075D}" destId="{EFB6DABA-25BD-46FE-BF30-89E87F5FDC41}" srcOrd="1" destOrd="0" presId="urn:microsoft.com/office/officeart/2018/5/layout/IconLeafLabelList"/>
    <dgm:cxn modelId="{2CA7B3D0-BC52-C14E-865C-8488EF142D61}" type="presParOf" srcId="{47268A02-DEFF-4C4D-B1A7-C0F4A0EE075D}" destId="{2446DC4A-39D2-4AFB-BC1F-EF4D7C564553}" srcOrd="2" destOrd="0" presId="urn:microsoft.com/office/officeart/2018/5/layout/IconLeafLabelList"/>
    <dgm:cxn modelId="{76A6FBD0-8F1A-5B42-AB0B-958C13387CCC}" type="presParOf" srcId="{47268A02-DEFF-4C4D-B1A7-C0F4A0EE075D}" destId="{6206585B-3B75-4F94-8BAA-8D7799773D5E}" srcOrd="3" destOrd="0" presId="urn:microsoft.com/office/officeart/2018/5/layout/IconLeafLabelList"/>
    <dgm:cxn modelId="{1DEE0DF8-CA25-CF44-A10D-A510313CC419}" type="presParOf" srcId="{31707062-0DE0-4C0E-B4F4-F9D0138AEBD9}" destId="{131525EA-0441-4B15-9C78-1BDC627F65F2}" srcOrd="1" destOrd="0" presId="urn:microsoft.com/office/officeart/2018/5/layout/IconLeafLabelList"/>
    <dgm:cxn modelId="{145A7B66-A3A7-AE4C-843A-B30EDA6C573F}" type="presParOf" srcId="{31707062-0DE0-4C0E-B4F4-F9D0138AEBD9}" destId="{935BCE8F-D92B-4897-A342-743FD569AB66}" srcOrd="2" destOrd="0" presId="urn:microsoft.com/office/officeart/2018/5/layout/IconLeafLabelList"/>
    <dgm:cxn modelId="{BCDA34DE-3213-B549-8811-B494B33AF960}" type="presParOf" srcId="{935BCE8F-D92B-4897-A342-743FD569AB66}" destId="{38BF84BC-A56C-4474-9431-F4EC2A5B4644}" srcOrd="0" destOrd="0" presId="urn:microsoft.com/office/officeart/2018/5/layout/IconLeafLabelList"/>
    <dgm:cxn modelId="{5D02E7F9-6462-5E4A-9243-3A095EAEFCFC}" type="presParOf" srcId="{935BCE8F-D92B-4897-A342-743FD569AB66}" destId="{2CAEEE8A-F380-44E0-B64C-D08D66281342}" srcOrd="1" destOrd="0" presId="urn:microsoft.com/office/officeart/2018/5/layout/IconLeafLabelList"/>
    <dgm:cxn modelId="{C46405AD-F251-1F48-B37F-44483D0E44FB}" type="presParOf" srcId="{935BCE8F-D92B-4897-A342-743FD569AB66}" destId="{75BD3EE9-75E0-4C3B-A56B-7A6E8C489660}" srcOrd="2" destOrd="0" presId="urn:microsoft.com/office/officeart/2018/5/layout/IconLeafLabelList"/>
    <dgm:cxn modelId="{E178E010-49A2-6D45-97BA-AB92D8B12962}" type="presParOf" srcId="{935BCE8F-D92B-4897-A342-743FD569AB66}" destId="{97CE5E79-80E9-40CF-B471-92A2B61B20A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B3FEE8-64BA-4F7F-835C-3BEFE3243B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F26467-1187-4383-A468-0DE708504A74}">
      <dgm:prSet/>
      <dgm:spPr/>
      <dgm:t>
        <a:bodyPr/>
        <a:lstStyle/>
        <a:p>
          <a:r>
            <a:rPr lang="nl-NL"/>
            <a:t>Kamerplanten leveren een positieve bijdrage aan de verbetering van het klimaat in gebouwen. </a:t>
          </a:r>
          <a:endParaRPr lang="en-US"/>
        </a:p>
      </dgm:t>
    </dgm:pt>
    <dgm:pt modelId="{A1F79687-384F-4A79-B226-1FCEC16DCF0A}" type="parTrans" cxnId="{E3187D4F-AB93-4C10-BDC8-30D14EECCC6C}">
      <dgm:prSet/>
      <dgm:spPr/>
      <dgm:t>
        <a:bodyPr/>
        <a:lstStyle/>
        <a:p>
          <a:endParaRPr lang="en-US"/>
        </a:p>
      </dgm:t>
    </dgm:pt>
    <dgm:pt modelId="{A0D82CEA-E35E-47BF-A679-C9C922DFE038}" type="sibTrans" cxnId="{E3187D4F-AB93-4C10-BDC8-30D14EECCC6C}">
      <dgm:prSet/>
      <dgm:spPr/>
      <dgm:t>
        <a:bodyPr/>
        <a:lstStyle/>
        <a:p>
          <a:endParaRPr lang="en-US"/>
        </a:p>
      </dgm:t>
    </dgm:pt>
    <dgm:pt modelId="{DFB3398E-C031-47E8-B14A-B5CCFEF08001}">
      <dgm:prSet/>
      <dgm:spPr/>
      <dgm:t>
        <a:bodyPr/>
        <a:lstStyle/>
        <a:p>
          <a:r>
            <a:rPr lang="nl-NL"/>
            <a:t>Enkele gegevens uit dit onderzoek:</a:t>
          </a:r>
          <a:endParaRPr lang="en-US"/>
        </a:p>
      </dgm:t>
    </dgm:pt>
    <dgm:pt modelId="{1DC4A06B-2D9E-408C-868D-383A2D74001D}" type="parTrans" cxnId="{93083703-F4B6-4CBD-A980-3258834002DA}">
      <dgm:prSet/>
      <dgm:spPr/>
      <dgm:t>
        <a:bodyPr/>
        <a:lstStyle/>
        <a:p>
          <a:endParaRPr lang="en-US"/>
        </a:p>
      </dgm:t>
    </dgm:pt>
    <dgm:pt modelId="{F54B340D-0B71-4872-8B74-ADA6057A53A3}" type="sibTrans" cxnId="{93083703-F4B6-4CBD-A980-3258834002DA}">
      <dgm:prSet/>
      <dgm:spPr/>
      <dgm:t>
        <a:bodyPr/>
        <a:lstStyle/>
        <a:p>
          <a:endParaRPr lang="en-US"/>
        </a:p>
      </dgm:t>
    </dgm:pt>
    <dgm:pt modelId="{17D4EBDB-1DF9-458B-B919-1FEEA2DFB64D}">
      <dgm:prSet/>
      <dgm:spPr/>
      <dgm:t>
        <a:bodyPr/>
        <a:lstStyle/>
        <a:p>
          <a:r>
            <a:rPr lang="nl-NL"/>
            <a:t>– Kooldioxide (CO2) kan door de plant volledig worden opgenomen</a:t>
          </a:r>
          <a:endParaRPr lang="en-US"/>
        </a:p>
      </dgm:t>
    </dgm:pt>
    <dgm:pt modelId="{94795986-A79E-4A32-AB59-E67380350462}" type="parTrans" cxnId="{402D2049-2A5E-4C76-B07E-3E1A9B146D06}">
      <dgm:prSet/>
      <dgm:spPr/>
      <dgm:t>
        <a:bodyPr/>
        <a:lstStyle/>
        <a:p>
          <a:endParaRPr lang="en-US"/>
        </a:p>
      </dgm:t>
    </dgm:pt>
    <dgm:pt modelId="{22BDFC0E-1E02-4CA6-9E85-4366DC90E7CB}" type="sibTrans" cxnId="{402D2049-2A5E-4C76-B07E-3E1A9B146D06}">
      <dgm:prSet/>
      <dgm:spPr/>
      <dgm:t>
        <a:bodyPr/>
        <a:lstStyle/>
        <a:p>
          <a:endParaRPr lang="en-US"/>
        </a:p>
      </dgm:t>
    </dgm:pt>
    <dgm:pt modelId="{9C2159DF-3145-418B-91B1-643DA754C239}">
      <dgm:prSet/>
      <dgm:spPr/>
      <dgm:t>
        <a:bodyPr/>
        <a:lstStyle/>
        <a:p>
          <a:r>
            <a:rPr lang="nl-NL"/>
            <a:t>– Van het aanwezige benzeen wordt 85% in 24 uur omgezet in plantenvoedsel</a:t>
          </a:r>
          <a:endParaRPr lang="en-US"/>
        </a:p>
      </dgm:t>
    </dgm:pt>
    <dgm:pt modelId="{6101E866-D0F4-4CDA-B718-5BAF5ADF18F1}" type="parTrans" cxnId="{2481F70B-9D6C-44D5-9CF6-59987906D44E}">
      <dgm:prSet/>
      <dgm:spPr/>
      <dgm:t>
        <a:bodyPr/>
        <a:lstStyle/>
        <a:p>
          <a:endParaRPr lang="en-US"/>
        </a:p>
      </dgm:t>
    </dgm:pt>
    <dgm:pt modelId="{3E18973A-9C77-4D90-82DB-F3ECF6D93F04}" type="sibTrans" cxnId="{2481F70B-9D6C-44D5-9CF6-59987906D44E}">
      <dgm:prSet/>
      <dgm:spPr/>
      <dgm:t>
        <a:bodyPr/>
        <a:lstStyle/>
        <a:p>
          <a:endParaRPr lang="en-US"/>
        </a:p>
      </dgm:t>
    </dgm:pt>
    <dgm:pt modelId="{3D0777D3-6C30-46E5-BB8D-9B5B2C742553}">
      <dgm:prSet/>
      <dgm:spPr/>
      <dgm:t>
        <a:bodyPr/>
        <a:lstStyle/>
        <a:p>
          <a:r>
            <a:rPr lang="nl-NL"/>
            <a:t>– Van het aanwezige formaldehyde wordt 90% in 24 uur opgenomen</a:t>
          </a:r>
          <a:endParaRPr lang="en-US"/>
        </a:p>
      </dgm:t>
    </dgm:pt>
    <dgm:pt modelId="{CA011E72-1468-4847-BC15-5A71918D0FCE}" type="parTrans" cxnId="{875F7F9E-6F12-4DBC-9FF5-6AF206574F4A}">
      <dgm:prSet/>
      <dgm:spPr/>
      <dgm:t>
        <a:bodyPr/>
        <a:lstStyle/>
        <a:p>
          <a:endParaRPr lang="en-US"/>
        </a:p>
      </dgm:t>
    </dgm:pt>
    <dgm:pt modelId="{D8162D6B-DE01-458A-932A-7C621798FA00}" type="sibTrans" cxnId="{875F7F9E-6F12-4DBC-9FF5-6AF206574F4A}">
      <dgm:prSet/>
      <dgm:spPr/>
      <dgm:t>
        <a:bodyPr/>
        <a:lstStyle/>
        <a:p>
          <a:endParaRPr lang="en-US"/>
        </a:p>
      </dgm:t>
    </dgm:pt>
    <dgm:pt modelId="{1CF6AB2E-B523-418F-A84A-3D42AA1A1496}">
      <dgm:prSet/>
      <dgm:spPr/>
      <dgm:t>
        <a:bodyPr/>
        <a:lstStyle/>
        <a:p>
          <a:r>
            <a:rPr lang="nl-NL"/>
            <a:t>– Trichloorethyleen wordt in 24 uur vrijwel geheel afgebroken</a:t>
          </a:r>
          <a:endParaRPr lang="en-US"/>
        </a:p>
      </dgm:t>
    </dgm:pt>
    <dgm:pt modelId="{7084FBE8-7D0F-4969-87C7-B3A2B00EE33D}" type="parTrans" cxnId="{98E380A2-115A-410C-A302-5C98901BA817}">
      <dgm:prSet/>
      <dgm:spPr/>
      <dgm:t>
        <a:bodyPr/>
        <a:lstStyle/>
        <a:p>
          <a:endParaRPr lang="en-US"/>
        </a:p>
      </dgm:t>
    </dgm:pt>
    <dgm:pt modelId="{3CCAB544-732E-4A34-9B43-A77306BA865C}" type="sibTrans" cxnId="{98E380A2-115A-410C-A302-5C98901BA817}">
      <dgm:prSet/>
      <dgm:spPr/>
      <dgm:t>
        <a:bodyPr/>
        <a:lstStyle/>
        <a:p>
          <a:endParaRPr lang="en-US"/>
        </a:p>
      </dgm:t>
    </dgm:pt>
    <dgm:pt modelId="{775316E8-AD44-454A-A87F-42108DF4F04E}">
      <dgm:prSet/>
      <dgm:spPr/>
      <dgm:t>
        <a:bodyPr/>
        <a:lstStyle/>
        <a:p>
          <a:r>
            <a:rPr lang="nl-NL"/>
            <a:t>– Nicotine wordt door bacteriën afgebroken</a:t>
          </a:r>
          <a:endParaRPr lang="en-US"/>
        </a:p>
      </dgm:t>
    </dgm:pt>
    <dgm:pt modelId="{1366C2AA-8009-477F-84CB-72E3C14544E3}" type="parTrans" cxnId="{78FF7C39-744F-49BA-9EB0-9E9839D38275}">
      <dgm:prSet/>
      <dgm:spPr/>
      <dgm:t>
        <a:bodyPr/>
        <a:lstStyle/>
        <a:p>
          <a:endParaRPr lang="en-US"/>
        </a:p>
      </dgm:t>
    </dgm:pt>
    <dgm:pt modelId="{FE306D43-08D5-472A-BBD2-4989287E91D6}" type="sibTrans" cxnId="{78FF7C39-744F-49BA-9EB0-9E9839D38275}">
      <dgm:prSet/>
      <dgm:spPr/>
      <dgm:t>
        <a:bodyPr/>
        <a:lstStyle/>
        <a:p>
          <a:endParaRPr lang="en-US"/>
        </a:p>
      </dgm:t>
    </dgm:pt>
    <dgm:pt modelId="{478AFFD5-A353-48EA-8284-00F5A6A3B816}">
      <dgm:prSet/>
      <dgm:spPr/>
      <dgm:t>
        <a:bodyPr/>
        <a:lstStyle/>
        <a:p>
          <a:r>
            <a:rPr lang="nl-NL"/>
            <a:t>– Planten kunnen door verdamping de luchtvochtigheid tot 5% verhogen</a:t>
          </a:r>
          <a:endParaRPr lang="en-US"/>
        </a:p>
      </dgm:t>
    </dgm:pt>
    <dgm:pt modelId="{8C4F3783-D96A-44B1-AD35-DEEE6D74A64F}" type="parTrans" cxnId="{8E1C3E2B-A318-42C1-BD65-052C0FD4E7C9}">
      <dgm:prSet/>
      <dgm:spPr/>
      <dgm:t>
        <a:bodyPr/>
        <a:lstStyle/>
        <a:p>
          <a:endParaRPr lang="en-US"/>
        </a:p>
      </dgm:t>
    </dgm:pt>
    <dgm:pt modelId="{C3FB61EB-2F2E-46AA-AB53-3F3B9411250F}" type="sibTrans" cxnId="{8E1C3E2B-A318-42C1-BD65-052C0FD4E7C9}">
      <dgm:prSet/>
      <dgm:spPr/>
      <dgm:t>
        <a:bodyPr/>
        <a:lstStyle/>
        <a:p>
          <a:endParaRPr lang="en-US"/>
        </a:p>
      </dgm:t>
    </dgm:pt>
    <dgm:pt modelId="{EDB7F117-E5C8-4E84-B5A0-692849F20204}">
      <dgm:prSet/>
      <dgm:spPr/>
      <dgm:t>
        <a:bodyPr/>
        <a:lstStyle/>
        <a:p>
          <a:r>
            <a:rPr lang="nl-NL"/>
            <a:t>– Planten vangen stofdeeltjes uit de lucht</a:t>
          </a:r>
          <a:endParaRPr lang="en-US"/>
        </a:p>
      </dgm:t>
    </dgm:pt>
    <dgm:pt modelId="{8B77770A-309A-4F3C-9671-E187691287AC}" type="parTrans" cxnId="{5266E5C3-4A55-43E3-BD1A-D07792BB01F3}">
      <dgm:prSet/>
      <dgm:spPr/>
      <dgm:t>
        <a:bodyPr/>
        <a:lstStyle/>
        <a:p>
          <a:endParaRPr lang="en-US"/>
        </a:p>
      </dgm:t>
    </dgm:pt>
    <dgm:pt modelId="{FA264B8E-C074-4583-96A9-8E140EE80AF8}" type="sibTrans" cxnId="{5266E5C3-4A55-43E3-BD1A-D07792BB01F3}">
      <dgm:prSet/>
      <dgm:spPr/>
      <dgm:t>
        <a:bodyPr/>
        <a:lstStyle/>
        <a:p>
          <a:endParaRPr lang="en-US"/>
        </a:p>
      </dgm:t>
    </dgm:pt>
    <dgm:pt modelId="{FA0D4074-6A51-CB49-AD8A-16869ACDBF5F}" type="pres">
      <dgm:prSet presAssocID="{35B3FEE8-64BA-4F7F-835C-3BEFE3243BF6}" presName="vert0" presStyleCnt="0">
        <dgm:presLayoutVars>
          <dgm:dir/>
          <dgm:animOne val="branch"/>
          <dgm:animLvl val="lvl"/>
        </dgm:presLayoutVars>
      </dgm:prSet>
      <dgm:spPr/>
    </dgm:pt>
    <dgm:pt modelId="{4782355B-50F3-8F4A-ABCD-7C4EA508EAAD}" type="pres">
      <dgm:prSet presAssocID="{05F26467-1187-4383-A468-0DE708504A74}" presName="thickLine" presStyleLbl="alignNode1" presStyleIdx="0" presStyleCnt="9"/>
      <dgm:spPr/>
    </dgm:pt>
    <dgm:pt modelId="{F4EBE631-8C26-4F4D-8DCA-460F042BFEFD}" type="pres">
      <dgm:prSet presAssocID="{05F26467-1187-4383-A468-0DE708504A74}" presName="horz1" presStyleCnt="0"/>
      <dgm:spPr/>
    </dgm:pt>
    <dgm:pt modelId="{80975E70-1F76-FC4A-8F54-83E3802FA357}" type="pres">
      <dgm:prSet presAssocID="{05F26467-1187-4383-A468-0DE708504A74}" presName="tx1" presStyleLbl="revTx" presStyleIdx="0" presStyleCnt="9"/>
      <dgm:spPr/>
    </dgm:pt>
    <dgm:pt modelId="{5FA25781-9DAF-844E-9191-E36CCDE4AC0C}" type="pres">
      <dgm:prSet presAssocID="{05F26467-1187-4383-A468-0DE708504A74}" presName="vert1" presStyleCnt="0"/>
      <dgm:spPr/>
    </dgm:pt>
    <dgm:pt modelId="{A604A5A6-5A1D-854C-9A1E-319DFE6A016C}" type="pres">
      <dgm:prSet presAssocID="{DFB3398E-C031-47E8-B14A-B5CCFEF08001}" presName="thickLine" presStyleLbl="alignNode1" presStyleIdx="1" presStyleCnt="9"/>
      <dgm:spPr/>
    </dgm:pt>
    <dgm:pt modelId="{6D663CFA-C0FB-3942-883D-15C879A3DA0C}" type="pres">
      <dgm:prSet presAssocID="{DFB3398E-C031-47E8-B14A-B5CCFEF08001}" presName="horz1" presStyleCnt="0"/>
      <dgm:spPr/>
    </dgm:pt>
    <dgm:pt modelId="{86553B60-6BF1-2540-BC00-6D129895B0F0}" type="pres">
      <dgm:prSet presAssocID="{DFB3398E-C031-47E8-B14A-B5CCFEF08001}" presName="tx1" presStyleLbl="revTx" presStyleIdx="1" presStyleCnt="9"/>
      <dgm:spPr/>
    </dgm:pt>
    <dgm:pt modelId="{8A30AD99-B22F-B747-A188-6F83B791CA4C}" type="pres">
      <dgm:prSet presAssocID="{DFB3398E-C031-47E8-B14A-B5CCFEF08001}" presName="vert1" presStyleCnt="0"/>
      <dgm:spPr/>
    </dgm:pt>
    <dgm:pt modelId="{3045094F-D75C-AB4F-901C-9993AA125A8B}" type="pres">
      <dgm:prSet presAssocID="{17D4EBDB-1DF9-458B-B919-1FEEA2DFB64D}" presName="thickLine" presStyleLbl="alignNode1" presStyleIdx="2" presStyleCnt="9"/>
      <dgm:spPr/>
    </dgm:pt>
    <dgm:pt modelId="{2DD36EFD-25F6-2743-92E6-A769AA27B17F}" type="pres">
      <dgm:prSet presAssocID="{17D4EBDB-1DF9-458B-B919-1FEEA2DFB64D}" presName="horz1" presStyleCnt="0"/>
      <dgm:spPr/>
    </dgm:pt>
    <dgm:pt modelId="{F3F1B56D-B081-1840-B1F8-3B186F6B91A9}" type="pres">
      <dgm:prSet presAssocID="{17D4EBDB-1DF9-458B-B919-1FEEA2DFB64D}" presName="tx1" presStyleLbl="revTx" presStyleIdx="2" presStyleCnt="9"/>
      <dgm:spPr/>
    </dgm:pt>
    <dgm:pt modelId="{435961E0-45BF-694E-915F-BEDCE71D5DE2}" type="pres">
      <dgm:prSet presAssocID="{17D4EBDB-1DF9-458B-B919-1FEEA2DFB64D}" presName="vert1" presStyleCnt="0"/>
      <dgm:spPr/>
    </dgm:pt>
    <dgm:pt modelId="{0975C7A1-01B4-8E45-ADB4-8AAB40F4EEE7}" type="pres">
      <dgm:prSet presAssocID="{9C2159DF-3145-418B-91B1-643DA754C239}" presName="thickLine" presStyleLbl="alignNode1" presStyleIdx="3" presStyleCnt="9"/>
      <dgm:spPr/>
    </dgm:pt>
    <dgm:pt modelId="{05EAFB61-AC54-194D-B339-2DC3BF17E26E}" type="pres">
      <dgm:prSet presAssocID="{9C2159DF-3145-418B-91B1-643DA754C239}" presName="horz1" presStyleCnt="0"/>
      <dgm:spPr/>
    </dgm:pt>
    <dgm:pt modelId="{CC7B6B34-1239-E244-8D2E-BC4A7D060CFD}" type="pres">
      <dgm:prSet presAssocID="{9C2159DF-3145-418B-91B1-643DA754C239}" presName="tx1" presStyleLbl="revTx" presStyleIdx="3" presStyleCnt="9"/>
      <dgm:spPr/>
    </dgm:pt>
    <dgm:pt modelId="{27DDE823-D6E0-9F42-AE43-9BB923421BAF}" type="pres">
      <dgm:prSet presAssocID="{9C2159DF-3145-418B-91B1-643DA754C239}" presName="vert1" presStyleCnt="0"/>
      <dgm:spPr/>
    </dgm:pt>
    <dgm:pt modelId="{E9F71F1F-5DFA-F34A-8CB9-4593ACDD3A68}" type="pres">
      <dgm:prSet presAssocID="{3D0777D3-6C30-46E5-BB8D-9B5B2C742553}" presName="thickLine" presStyleLbl="alignNode1" presStyleIdx="4" presStyleCnt="9"/>
      <dgm:spPr/>
    </dgm:pt>
    <dgm:pt modelId="{AF20EC6B-CABC-F04D-B772-60AE8E5E1A1B}" type="pres">
      <dgm:prSet presAssocID="{3D0777D3-6C30-46E5-BB8D-9B5B2C742553}" presName="horz1" presStyleCnt="0"/>
      <dgm:spPr/>
    </dgm:pt>
    <dgm:pt modelId="{D91302A3-67B1-104A-A436-5C25CE2B069E}" type="pres">
      <dgm:prSet presAssocID="{3D0777D3-6C30-46E5-BB8D-9B5B2C742553}" presName="tx1" presStyleLbl="revTx" presStyleIdx="4" presStyleCnt="9"/>
      <dgm:spPr/>
    </dgm:pt>
    <dgm:pt modelId="{F8D617D7-EFAF-BF4A-9CFE-E90ACDA22B0A}" type="pres">
      <dgm:prSet presAssocID="{3D0777D3-6C30-46E5-BB8D-9B5B2C742553}" presName="vert1" presStyleCnt="0"/>
      <dgm:spPr/>
    </dgm:pt>
    <dgm:pt modelId="{846363AB-F4DB-C44F-A403-0D212C969A31}" type="pres">
      <dgm:prSet presAssocID="{1CF6AB2E-B523-418F-A84A-3D42AA1A1496}" presName="thickLine" presStyleLbl="alignNode1" presStyleIdx="5" presStyleCnt="9"/>
      <dgm:spPr/>
    </dgm:pt>
    <dgm:pt modelId="{AEA98BEA-34EF-704A-A2E5-62D356AA86AB}" type="pres">
      <dgm:prSet presAssocID="{1CF6AB2E-B523-418F-A84A-3D42AA1A1496}" presName="horz1" presStyleCnt="0"/>
      <dgm:spPr/>
    </dgm:pt>
    <dgm:pt modelId="{65E6D154-3E11-2346-AE44-B361E8904C92}" type="pres">
      <dgm:prSet presAssocID="{1CF6AB2E-B523-418F-A84A-3D42AA1A1496}" presName="tx1" presStyleLbl="revTx" presStyleIdx="5" presStyleCnt="9"/>
      <dgm:spPr/>
    </dgm:pt>
    <dgm:pt modelId="{EDDC652C-69C0-E943-BDF4-7698A2F2AA1B}" type="pres">
      <dgm:prSet presAssocID="{1CF6AB2E-B523-418F-A84A-3D42AA1A1496}" presName="vert1" presStyleCnt="0"/>
      <dgm:spPr/>
    </dgm:pt>
    <dgm:pt modelId="{5D483FCF-128A-B44B-9E91-B6A590768EC8}" type="pres">
      <dgm:prSet presAssocID="{775316E8-AD44-454A-A87F-42108DF4F04E}" presName="thickLine" presStyleLbl="alignNode1" presStyleIdx="6" presStyleCnt="9"/>
      <dgm:spPr/>
    </dgm:pt>
    <dgm:pt modelId="{171311F9-DBB0-3946-BB36-E476BE965A75}" type="pres">
      <dgm:prSet presAssocID="{775316E8-AD44-454A-A87F-42108DF4F04E}" presName="horz1" presStyleCnt="0"/>
      <dgm:spPr/>
    </dgm:pt>
    <dgm:pt modelId="{807E7240-FE26-9A42-8F42-3A621DD14923}" type="pres">
      <dgm:prSet presAssocID="{775316E8-AD44-454A-A87F-42108DF4F04E}" presName="tx1" presStyleLbl="revTx" presStyleIdx="6" presStyleCnt="9"/>
      <dgm:spPr/>
    </dgm:pt>
    <dgm:pt modelId="{956D0D88-E621-6C46-AB50-2526E035B311}" type="pres">
      <dgm:prSet presAssocID="{775316E8-AD44-454A-A87F-42108DF4F04E}" presName="vert1" presStyleCnt="0"/>
      <dgm:spPr/>
    </dgm:pt>
    <dgm:pt modelId="{400D3A6D-C306-EC48-9839-F86E499A8F7D}" type="pres">
      <dgm:prSet presAssocID="{478AFFD5-A353-48EA-8284-00F5A6A3B816}" presName="thickLine" presStyleLbl="alignNode1" presStyleIdx="7" presStyleCnt="9"/>
      <dgm:spPr/>
    </dgm:pt>
    <dgm:pt modelId="{5B0EFCEA-6C97-3B4F-AC9D-B616E5B7535E}" type="pres">
      <dgm:prSet presAssocID="{478AFFD5-A353-48EA-8284-00F5A6A3B816}" presName="horz1" presStyleCnt="0"/>
      <dgm:spPr/>
    </dgm:pt>
    <dgm:pt modelId="{A8AA2FFB-1B3C-B042-9702-1852EE00CD17}" type="pres">
      <dgm:prSet presAssocID="{478AFFD5-A353-48EA-8284-00F5A6A3B816}" presName="tx1" presStyleLbl="revTx" presStyleIdx="7" presStyleCnt="9"/>
      <dgm:spPr/>
    </dgm:pt>
    <dgm:pt modelId="{9C4A2747-E737-DB40-BA82-169FA38FC788}" type="pres">
      <dgm:prSet presAssocID="{478AFFD5-A353-48EA-8284-00F5A6A3B816}" presName="vert1" presStyleCnt="0"/>
      <dgm:spPr/>
    </dgm:pt>
    <dgm:pt modelId="{B9C55CFE-2DC8-BD48-87C8-B2DF67682936}" type="pres">
      <dgm:prSet presAssocID="{EDB7F117-E5C8-4E84-B5A0-692849F20204}" presName="thickLine" presStyleLbl="alignNode1" presStyleIdx="8" presStyleCnt="9"/>
      <dgm:spPr/>
    </dgm:pt>
    <dgm:pt modelId="{CC5CC449-202D-C943-A3D4-3D5C3A6F270E}" type="pres">
      <dgm:prSet presAssocID="{EDB7F117-E5C8-4E84-B5A0-692849F20204}" presName="horz1" presStyleCnt="0"/>
      <dgm:spPr/>
    </dgm:pt>
    <dgm:pt modelId="{219303D4-A5B1-4441-B7BD-56A755B840E7}" type="pres">
      <dgm:prSet presAssocID="{EDB7F117-E5C8-4E84-B5A0-692849F20204}" presName="tx1" presStyleLbl="revTx" presStyleIdx="8" presStyleCnt="9"/>
      <dgm:spPr/>
    </dgm:pt>
    <dgm:pt modelId="{A27ED32E-44BF-C444-AC71-C0FBB4B9B4DD}" type="pres">
      <dgm:prSet presAssocID="{EDB7F117-E5C8-4E84-B5A0-692849F20204}" presName="vert1" presStyleCnt="0"/>
      <dgm:spPr/>
    </dgm:pt>
  </dgm:ptLst>
  <dgm:cxnLst>
    <dgm:cxn modelId="{93083703-F4B6-4CBD-A980-3258834002DA}" srcId="{35B3FEE8-64BA-4F7F-835C-3BEFE3243BF6}" destId="{DFB3398E-C031-47E8-B14A-B5CCFEF08001}" srcOrd="1" destOrd="0" parTransId="{1DC4A06B-2D9E-408C-868D-383A2D74001D}" sibTransId="{F54B340D-0B71-4872-8B74-ADA6057A53A3}"/>
    <dgm:cxn modelId="{2481F70B-9D6C-44D5-9CF6-59987906D44E}" srcId="{35B3FEE8-64BA-4F7F-835C-3BEFE3243BF6}" destId="{9C2159DF-3145-418B-91B1-643DA754C239}" srcOrd="3" destOrd="0" parTransId="{6101E866-D0F4-4CDA-B718-5BAF5ADF18F1}" sibTransId="{3E18973A-9C77-4D90-82DB-F3ECF6D93F04}"/>
    <dgm:cxn modelId="{8E1C3E2B-A318-42C1-BD65-052C0FD4E7C9}" srcId="{35B3FEE8-64BA-4F7F-835C-3BEFE3243BF6}" destId="{478AFFD5-A353-48EA-8284-00F5A6A3B816}" srcOrd="7" destOrd="0" parTransId="{8C4F3783-D96A-44B1-AD35-DEEE6D74A64F}" sibTransId="{C3FB61EB-2F2E-46AA-AB53-3F3B9411250F}"/>
    <dgm:cxn modelId="{78FF7C39-744F-49BA-9EB0-9E9839D38275}" srcId="{35B3FEE8-64BA-4F7F-835C-3BEFE3243BF6}" destId="{775316E8-AD44-454A-A87F-42108DF4F04E}" srcOrd="6" destOrd="0" parTransId="{1366C2AA-8009-477F-84CB-72E3C14544E3}" sibTransId="{FE306D43-08D5-472A-BBD2-4989287E91D6}"/>
    <dgm:cxn modelId="{80CF3642-7489-8F46-AC91-134EF24F8050}" type="presOf" srcId="{9C2159DF-3145-418B-91B1-643DA754C239}" destId="{CC7B6B34-1239-E244-8D2E-BC4A7D060CFD}" srcOrd="0" destOrd="0" presId="urn:microsoft.com/office/officeart/2008/layout/LinedList"/>
    <dgm:cxn modelId="{4F3D8244-E17D-E54C-B376-0FB31AD22BCF}" type="presOf" srcId="{35B3FEE8-64BA-4F7F-835C-3BEFE3243BF6}" destId="{FA0D4074-6A51-CB49-AD8A-16869ACDBF5F}" srcOrd="0" destOrd="0" presId="urn:microsoft.com/office/officeart/2008/layout/LinedList"/>
    <dgm:cxn modelId="{402D2049-2A5E-4C76-B07E-3E1A9B146D06}" srcId="{35B3FEE8-64BA-4F7F-835C-3BEFE3243BF6}" destId="{17D4EBDB-1DF9-458B-B919-1FEEA2DFB64D}" srcOrd="2" destOrd="0" parTransId="{94795986-A79E-4A32-AB59-E67380350462}" sibTransId="{22BDFC0E-1E02-4CA6-9E85-4366DC90E7CB}"/>
    <dgm:cxn modelId="{E3187D4F-AB93-4C10-BDC8-30D14EECCC6C}" srcId="{35B3FEE8-64BA-4F7F-835C-3BEFE3243BF6}" destId="{05F26467-1187-4383-A468-0DE708504A74}" srcOrd="0" destOrd="0" parTransId="{A1F79687-384F-4A79-B226-1FCEC16DCF0A}" sibTransId="{A0D82CEA-E35E-47BF-A679-C9C922DFE038}"/>
    <dgm:cxn modelId="{7009296F-EB74-B74B-BD4D-3B8695719CA5}" type="presOf" srcId="{17D4EBDB-1DF9-458B-B919-1FEEA2DFB64D}" destId="{F3F1B56D-B081-1840-B1F8-3B186F6B91A9}" srcOrd="0" destOrd="0" presId="urn:microsoft.com/office/officeart/2008/layout/LinedList"/>
    <dgm:cxn modelId="{50E08775-3F08-9F44-99F6-F7772759E7DC}" type="presOf" srcId="{05F26467-1187-4383-A468-0DE708504A74}" destId="{80975E70-1F76-FC4A-8F54-83E3802FA357}" srcOrd="0" destOrd="0" presId="urn:microsoft.com/office/officeart/2008/layout/LinedList"/>
    <dgm:cxn modelId="{06EB2C7C-9328-5B4F-A2C3-5F1C61CEAF2C}" type="presOf" srcId="{478AFFD5-A353-48EA-8284-00F5A6A3B816}" destId="{A8AA2FFB-1B3C-B042-9702-1852EE00CD17}" srcOrd="0" destOrd="0" presId="urn:microsoft.com/office/officeart/2008/layout/LinedList"/>
    <dgm:cxn modelId="{875F7F9E-6F12-4DBC-9FF5-6AF206574F4A}" srcId="{35B3FEE8-64BA-4F7F-835C-3BEFE3243BF6}" destId="{3D0777D3-6C30-46E5-BB8D-9B5B2C742553}" srcOrd="4" destOrd="0" parTransId="{CA011E72-1468-4847-BC15-5A71918D0FCE}" sibTransId="{D8162D6B-DE01-458A-932A-7C621798FA00}"/>
    <dgm:cxn modelId="{98E380A2-115A-410C-A302-5C98901BA817}" srcId="{35B3FEE8-64BA-4F7F-835C-3BEFE3243BF6}" destId="{1CF6AB2E-B523-418F-A84A-3D42AA1A1496}" srcOrd="5" destOrd="0" parTransId="{7084FBE8-7D0F-4969-87C7-B3A2B00EE33D}" sibTransId="{3CCAB544-732E-4A34-9B43-A77306BA865C}"/>
    <dgm:cxn modelId="{C4BC3EAE-024E-C245-AD60-E36020DFC78B}" type="presOf" srcId="{3D0777D3-6C30-46E5-BB8D-9B5B2C742553}" destId="{D91302A3-67B1-104A-A436-5C25CE2B069E}" srcOrd="0" destOrd="0" presId="urn:microsoft.com/office/officeart/2008/layout/LinedList"/>
    <dgm:cxn modelId="{5266E5C3-4A55-43E3-BD1A-D07792BB01F3}" srcId="{35B3FEE8-64BA-4F7F-835C-3BEFE3243BF6}" destId="{EDB7F117-E5C8-4E84-B5A0-692849F20204}" srcOrd="8" destOrd="0" parTransId="{8B77770A-309A-4F3C-9671-E187691287AC}" sibTransId="{FA264B8E-C074-4583-96A9-8E140EE80AF8}"/>
    <dgm:cxn modelId="{34C162E1-C93D-2645-ADAD-07CA5944D5D7}" type="presOf" srcId="{775316E8-AD44-454A-A87F-42108DF4F04E}" destId="{807E7240-FE26-9A42-8F42-3A621DD14923}" srcOrd="0" destOrd="0" presId="urn:microsoft.com/office/officeart/2008/layout/LinedList"/>
    <dgm:cxn modelId="{49F1E3E8-EE61-E743-91FD-B84C3EA0F101}" type="presOf" srcId="{DFB3398E-C031-47E8-B14A-B5CCFEF08001}" destId="{86553B60-6BF1-2540-BC00-6D129895B0F0}" srcOrd="0" destOrd="0" presId="urn:microsoft.com/office/officeart/2008/layout/LinedList"/>
    <dgm:cxn modelId="{4CDDC1F0-9341-4443-9FBF-1ABE033732E8}" type="presOf" srcId="{EDB7F117-E5C8-4E84-B5A0-692849F20204}" destId="{219303D4-A5B1-4441-B7BD-56A755B840E7}" srcOrd="0" destOrd="0" presId="urn:microsoft.com/office/officeart/2008/layout/LinedList"/>
    <dgm:cxn modelId="{3CBF0DF9-8C06-7A4F-AC91-C394AB15EC67}" type="presOf" srcId="{1CF6AB2E-B523-418F-A84A-3D42AA1A1496}" destId="{65E6D154-3E11-2346-AE44-B361E8904C92}" srcOrd="0" destOrd="0" presId="urn:microsoft.com/office/officeart/2008/layout/LinedList"/>
    <dgm:cxn modelId="{761C30F1-9677-E24F-A942-0E8463C85E2A}" type="presParOf" srcId="{FA0D4074-6A51-CB49-AD8A-16869ACDBF5F}" destId="{4782355B-50F3-8F4A-ABCD-7C4EA508EAAD}" srcOrd="0" destOrd="0" presId="urn:microsoft.com/office/officeart/2008/layout/LinedList"/>
    <dgm:cxn modelId="{0F8CE198-4FEC-4945-A866-05D3147C3EDE}" type="presParOf" srcId="{FA0D4074-6A51-CB49-AD8A-16869ACDBF5F}" destId="{F4EBE631-8C26-4F4D-8DCA-460F042BFEFD}" srcOrd="1" destOrd="0" presId="urn:microsoft.com/office/officeart/2008/layout/LinedList"/>
    <dgm:cxn modelId="{67C42396-0826-474E-8095-3BAC61A69CA5}" type="presParOf" srcId="{F4EBE631-8C26-4F4D-8DCA-460F042BFEFD}" destId="{80975E70-1F76-FC4A-8F54-83E3802FA357}" srcOrd="0" destOrd="0" presId="urn:microsoft.com/office/officeart/2008/layout/LinedList"/>
    <dgm:cxn modelId="{1AAF068A-F41F-004B-B983-FDBFFEC8CB56}" type="presParOf" srcId="{F4EBE631-8C26-4F4D-8DCA-460F042BFEFD}" destId="{5FA25781-9DAF-844E-9191-E36CCDE4AC0C}" srcOrd="1" destOrd="0" presId="urn:microsoft.com/office/officeart/2008/layout/LinedList"/>
    <dgm:cxn modelId="{5B24996E-DBD2-C541-9EC3-62A0ABC214E8}" type="presParOf" srcId="{FA0D4074-6A51-CB49-AD8A-16869ACDBF5F}" destId="{A604A5A6-5A1D-854C-9A1E-319DFE6A016C}" srcOrd="2" destOrd="0" presId="urn:microsoft.com/office/officeart/2008/layout/LinedList"/>
    <dgm:cxn modelId="{0EC23A72-53C3-1846-ABFA-CBE1DEEE7A8C}" type="presParOf" srcId="{FA0D4074-6A51-CB49-AD8A-16869ACDBF5F}" destId="{6D663CFA-C0FB-3942-883D-15C879A3DA0C}" srcOrd="3" destOrd="0" presId="urn:microsoft.com/office/officeart/2008/layout/LinedList"/>
    <dgm:cxn modelId="{B32481CB-9AB9-E342-B140-C21DE0A1E2A3}" type="presParOf" srcId="{6D663CFA-C0FB-3942-883D-15C879A3DA0C}" destId="{86553B60-6BF1-2540-BC00-6D129895B0F0}" srcOrd="0" destOrd="0" presId="urn:microsoft.com/office/officeart/2008/layout/LinedList"/>
    <dgm:cxn modelId="{33CC2061-BE49-944B-8C81-565BD16FE724}" type="presParOf" srcId="{6D663CFA-C0FB-3942-883D-15C879A3DA0C}" destId="{8A30AD99-B22F-B747-A188-6F83B791CA4C}" srcOrd="1" destOrd="0" presId="urn:microsoft.com/office/officeart/2008/layout/LinedList"/>
    <dgm:cxn modelId="{8C14997F-6434-5949-8147-91E7C6F5E312}" type="presParOf" srcId="{FA0D4074-6A51-CB49-AD8A-16869ACDBF5F}" destId="{3045094F-D75C-AB4F-901C-9993AA125A8B}" srcOrd="4" destOrd="0" presId="urn:microsoft.com/office/officeart/2008/layout/LinedList"/>
    <dgm:cxn modelId="{EB6B8F4D-9699-D54A-BF44-7BFD3BC15543}" type="presParOf" srcId="{FA0D4074-6A51-CB49-AD8A-16869ACDBF5F}" destId="{2DD36EFD-25F6-2743-92E6-A769AA27B17F}" srcOrd="5" destOrd="0" presId="urn:microsoft.com/office/officeart/2008/layout/LinedList"/>
    <dgm:cxn modelId="{30BB7DD4-50DF-7549-ACEF-67C78931FF7B}" type="presParOf" srcId="{2DD36EFD-25F6-2743-92E6-A769AA27B17F}" destId="{F3F1B56D-B081-1840-B1F8-3B186F6B91A9}" srcOrd="0" destOrd="0" presId="urn:microsoft.com/office/officeart/2008/layout/LinedList"/>
    <dgm:cxn modelId="{FFA9F6EB-2B09-3C40-A536-ED81317CAEB7}" type="presParOf" srcId="{2DD36EFD-25F6-2743-92E6-A769AA27B17F}" destId="{435961E0-45BF-694E-915F-BEDCE71D5DE2}" srcOrd="1" destOrd="0" presId="urn:microsoft.com/office/officeart/2008/layout/LinedList"/>
    <dgm:cxn modelId="{8DE3F371-5391-E941-88E7-127A57DD6D64}" type="presParOf" srcId="{FA0D4074-6A51-CB49-AD8A-16869ACDBF5F}" destId="{0975C7A1-01B4-8E45-ADB4-8AAB40F4EEE7}" srcOrd="6" destOrd="0" presId="urn:microsoft.com/office/officeart/2008/layout/LinedList"/>
    <dgm:cxn modelId="{67F88C80-C7D9-D24C-95F2-A4D0C19D5957}" type="presParOf" srcId="{FA0D4074-6A51-CB49-AD8A-16869ACDBF5F}" destId="{05EAFB61-AC54-194D-B339-2DC3BF17E26E}" srcOrd="7" destOrd="0" presId="urn:microsoft.com/office/officeart/2008/layout/LinedList"/>
    <dgm:cxn modelId="{F9A6C309-26C5-5444-90FA-1E0444B04CE5}" type="presParOf" srcId="{05EAFB61-AC54-194D-B339-2DC3BF17E26E}" destId="{CC7B6B34-1239-E244-8D2E-BC4A7D060CFD}" srcOrd="0" destOrd="0" presId="urn:microsoft.com/office/officeart/2008/layout/LinedList"/>
    <dgm:cxn modelId="{AF7C33FD-014D-BE40-A0F8-535567BF9545}" type="presParOf" srcId="{05EAFB61-AC54-194D-B339-2DC3BF17E26E}" destId="{27DDE823-D6E0-9F42-AE43-9BB923421BAF}" srcOrd="1" destOrd="0" presId="urn:microsoft.com/office/officeart/2008/layout/LinedList"/>
    <dgm:cxn modelId="{2B6A1C8E-F742-834B-9DE4-2FBD34F71406}" type="presParOf" srcId="{FA0D4074-6A51-CB49-AD8A-16869ACDBF5F}" destId="{E9F71F1F-5DFA-F34A-8CB9-4593ACDD3A68}" srcOrd="8" destOrd="0" presId="urn:microsoft.com/office/officeart/2008/layout/LinedList"/>
    <dgm:cxn modelId="{D608A560-3281-654A-A684-F63C6B8E9CC6}" type="presParOf" srcId="{FA0D4074-6A51-CB49-AD8A-16869ACDBF5F}" destId="{AF20EC6B-CABC-F04D-B772-60AE8E5E1A1B}" srcOrd="9" destOrd="0" presId="urn:microsoft.com/office/officeart/2008/layout/LinedList"/>
    <dgm:cxn modelId="{C00957F8-3BD1-5B45-BAF4-10724373B6C1}" type="presParOf" srcId="{AF20EC6B-CABC-F04D-B772-60AE8E5E1A1B}" destId="{D91302A3-67B1-104A-A436-5C25CE2B069E}" srcOrd="0" destOrd="0" presId="urn:microsoft.com/office/officeart/2008/layout/LinedList"/>
    <dgm:cxn modelId="{28013DDD-0889-2C49-A0DE-4A265343A29F}" type="presParOf" srcId="{AF20EC6B-CABC-F04D-B772-60AE8E5E1A1B}" destId="{F8D617D7-EFAF-BF4A-9CFE-E90ACDA22B0A}" srcOrd="1" destOrd="0" presId="urn:microsoft.com/office/officeart/2008/layout/LinedList"/>
    <dgm:cxn modelId="{5740372F-62ED-B84A-B062-02B62EA29DE8}" type="presParOf" srcId="{FA0D4074-6A51-CB49-AD8A-16869ACDBF5F}" destId="{846363AB-F4DB-C44F-A403-0D212C969A31}" srcOrd="10" destOrd="0" presId="urn:microsoft.com/office/officeart/2008/layout/LinedList"/>
    <dgm:cxn modelId="{32431139-6F28-934C-9C20-0DD33C5D3C1D}" type="presParOf" srcId="{FA0D4074-6A51-CB49-AD8A-16869ACDBF5F}" destId="{AEA98BEA-34EF-704A-A2E5-62D356AA86AB}" srcOrd="11" destOrd="0" presId="urn:microsoft.com/office/officeart/2008/layout/LinedList"/>
    <dgm:cxn modelId="{E741C930-53F0-4C43-8840-C58D2F14241A}" type="presParOf" srcId="{AEA98BEA-34EF-704A-A2E5-62D356AA86AB}" destId="{65E6D154-3E11-2346-AE44-B361E8904C92}" srcOrd="0" destOrd="0" presId="urn:microsoft.com/office/officeart/2008/layout/LinedList"/>
    <dgm:cxn modelId="{4AED6B09-60D2-864B-8601-E89B90DA2F7F}" type="presParOf" srcId="{AEA98BEA-34EF-704A-A2E5-62D356AA86AB}" destId="{EDDC652C-69C0-E943-BDF4-7698A2F2AA1B}" srcOrd="1" destOrd="0" presId="urn:microsoft.com/office/officeart/2008/layout/LinedList"/>
    <dgm:cxn modelId="{D3EFAE70-AA4C-D641-B3CA-B492D440D761}" type="presParOf" srcId="{FA0D4074-6A51-CB49-AD8A-16869ACDBF5F}" destId="{5D483FCF-128A-B44B-9E91-B6A590768EC8}" srcOrd="12" destOrd="0" presId="urn:microsoft.com/office/officeart/2008/layout/LinedList"/>
    <dgm:cxn modelId="{AB58B6AD-236C-1440-9237-76902CD95EB7}" type="presParOf" srcId="{FA0D4074-6A51-CB49-AD8A-16869ACDBF5F}" destId="{171311F9-DBB0-3946-BB36-E476BE965A75}" srcOrd="13" destOrd="0" presId="urn:microsoft.com/office/officeart/2008/layout/LinedList"/>
    <dgm:cxn modelId="{597C863F-DF15-9C42-8398-E32A48EC3AAC}" type="presParOf" srcId="{171311F9-DBB0-3946-BB36-E476BE965A75}" destId="{807E7240-FE26-9A42-8F42-3A621DD14923}" srcOrd="0" destOrd="0" presId="urn:microsoft.com/office/officeart/2008/layout/LinedList"/>
    <dgm:cxn modelId="{6E37AC6E-3F20-1B43-BEDC-3724547E46F2}" type="presParOf" srcId="{171311F9-DBB0-3946-BB36-E476BE965A75}" destId="{956D0D88-E621-6C46-AB50-2526E035B311}" srcOrd="1" destOrd="0" presId="urn:microsoft.com/office/officeart/2008/layout/LinedList"/>
    <dgm:cxn modelId="{3EADE9B8-5291-944A-877B-E4D8406D342A}" type="presParOf" srcId="{FA0D4074-6A51-CB49-AD8A-16869ACDBF5F}" destId="{400D3A6D-C306-EC48-9839-F86E499A8F7D}" srcOrd="14" destOrd="0" presId="urn:microsoft.com/office/officeart/2008/layout/LinedList"/>
    <dgm:cxn modelId="{6C0B0698-A329-6B4F-A4D8-AF47F3B2A821}" type="presParOf" srcId="{FA0D4074-6A51-CB49-AD8A-16869ACDBF5F}" destId="{5B0EFCEA-6C97-3B4F-AC9D-B616E5B7535E}" srcOrd="15" destOrd="0" presId="urn:microsoft.com/office/officeart/2008/layout/LinedList"/>
    <dgm:cxn modelId="{CB3F3CB5-903B-6246-8311-B24C8A370519}" type="presParOf" srcId="{5B0EFCEA-6C97-3B4F-AC9D-B616E5B7535E}" destId="{A8AA2FFB-1B3C-B042-9702-1852EE00CD17}" srcOrd="0" destOrd="0" presId="urn:microsoft.com/office/officeart/2008/layout/LinedList"/>
    <dgm:cxn modelId="{79B45833-6734-0F47-B930-E043256307A5}" type="presParOf" srcId="{5B0EFCEA-6C97-3B4F-AC9D-B616E5B7535E}" destId="{9C4A2747-E737-DB40-BA82-169FA38FC788}" srcOrd="1" destOrd="0" presId="urn:microsoft.com/office/officeart/2008/layout/LinedList"/>
    <dgm:cxn modelId="{0515602F-87A9-9F46-B769-107F43C3AD94}" type="presParOf" srcId="{FA0D4074-6A51-CB49-AD8A-16869ACDBF5F}" destId="{B9C55CFE-2DC8-BD48-87C8-B2DF67682936}" srcOrd="16" destOrd="0" presId="urn:microsoft.com/office/officeart/2008/layout/LinedList"/>
    <dgm:cxn modelId="{CD821F17-3FDB-4A49-BE4D-577D1BFEB3D0}" type="presParOf" srcId="{FA0D4074-6A51-CB49-AD8A-16869ACDBF5F}" destId="{CC5CC449-202D-C943-A3D4-3D5C3A6F270E}" srcOrd="17" destOrd="0" presId="urn:microsoft.com/office/officeart/2008/layout/LinedList"/>
    <dgm:cxn modelId="{DF72A642-D534-4D46-B0B9-9DC3A20DC10B}" type="presParOf" srcId="{CC5CC449-202D-C943-A3D4-3D5C3A6F270E}" destId="{219303D4-A5B1-4441-B7BD-56A755B840E7}" srcOrd="0" destOrd="0" presId="urn:microsoft.com/office/officeart/2008/layout/LinedList"/>
    <dgm:cxn modelId="{AF342856-7D93-934B-BE53-0F552011FC79}" type="presParOf" srcId="{CC5CC449-202D-C943-A3D4-3D5C3A6F270E}" destId="{A27ED32E-44BF-C444-AC71-C0FBB4B9B4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E3D4C-E89A-49C5-984F-418C49680DF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CF9BE536-5387-4C8F-BB82-423DBCF9B207}">
      <dgm:prSet/>
      <dgm:spPr/>
      <dgm:t>
        <a:bodyPr/>
        <a:lstStyle/>
        <a:p>
          <a:r>
            <a:rPr lang="nl-NL"/>
            <a:t>Een aantal andere conclusies</a:t>
          </a:r>
          <a:endParaRPr lang="en-US"/>
        </a:p>
      </dgm:t>
    </dgm:pt>
    <dgm:pt modelId="{91274FD9-1308-481F-9AF8-7CDD9A87AFDC}" type="parTrans" cxnId="{2B5CD8A2-4187-4444-8DF2-E27A63733871}">
      <dgm:prSet/>
      <dgm:spPr/>
      <dgm:t>
        <a:bodyPr/>
        <a:lstStyle/>
        <a:p>
          <a:endParaRPr lang="en-US"/>
        </a:p>
      </dgm:t>
    </dgm:pt>
    <dgm:pt modelId="{39210CE4-F97E-4292-A819-DB4AD0A82502}" type="sibTrans" cxnId="{2B5CD8A2-4187-4444-8DF2-E27A63733871}">
      <dgm:prSet/>
      <dgm:spPr/>
      <dgm:t>
        <a:bodyPr/>
        <a:lstStyle/>
        <a:p>
          <a:endParaRPr lang="en-US"/>
        </a:p>
      </dgm:t>
    </dgm:pt>
    <dgm:pt modelId="{B618B4E1-DE00-4E7D-87E1-4BE243AD7D7D}">
      <dgm:prSet/>
      <dgm:spPr/>
      <dgm:t>
        <a:bodyPr/>
        <a:lstStyle/>
        <a:p>
          <a:r>
            <a:rPr lang="nl-NL"/>
            <a:t>Naarmate planten worden blootgesteld aan hogere doses wordt de zuiverende werking groter.</a:t>
          </a:r>
          <a:endParaRPr lang="en-US"/>
        </a:p>
      </dgm:t>
    </dgm:pt>
    <dgm:pt modelId="{F91D5B65-A32A-4D03-B58A-C92EB551AA70}" type="parTrans" cxnId="{14F5ACC5-31BA-4269-8082-F1840C07CB2B}">
      <dgm:prSet/>
      <dgm:spPr/>
      <dgm:t>
        <a:bodyPr/>
        <a:lstStyle/>
        <a:p>
          <a:endParaRPr lang="en-US"/>
        </a:p>
      </dgm:t>
    </dgm:pt>
    <dgm:pt modelId="{479335FC-46EB-482E-AE88-AC3989AEF277}" type="sibTrans" cxnId="{14F5ACC5-31BA-4269-8082-F1840C07CB2B}">
      <dgm:prSet/>
      <dgm:spPr/>
      <dgm:t>
        <a:bodyPr/>
        <a:lstStyle/>
        <a:p>
          <a:endParaRPr lang="en-US"/>
        </a:p>
      </dgm:t>
    </dgm:pt>
    <dgm:pt modelId="{6C43FC3A-3BF0-4ABC-B718-73F20E16F4EA}">
      <dgm:prSet/>
      <dgm:spPr/>
      <dgm:t>
        <a:bodyPr/>
        <a:lstStyle/>
        <a:p>
          <a:r>
            <a:rPr lang="nl-NL"/>
            <a:t>Hoe groter het bladoppervlak, hoe groter de omzetting.</a:t>
          </a:r>
          <a:endParaRPr lang="en-US"/>
        </a:p>
      </dgm:t>
    </dgm:pt>
    <dgm:pt modelId="{8B18CACE-0D4E-4385-9324-40FBC1E1EA34}" type="parTrans" cxnId="{8E5C4440-6437-4914-8E20-42E9A6FEBB28}">
      <dgm:prSet/>
      <dgm:spPr/>
      <dgm:t>
        <a:bodyPr/>
        <a:lstStyle/>
        <a:p>
          <a:endParaRPr lang="en-US"/>
        </a:p>
      </dgm:t>
    </dgm:pt>
    <dgm:pt modelId="{13AAE61E-C2CD-48E3-92A3-BB5170B51B3E}" type="sibTrans" cxnId="{8E5C4440-6437-4914-8E20-42E9A6FEBB28}">
      <dgm:prSet/>
      <dgm:spPr/>
      <dgm:t>
        <a:bodyPr/>
        <a:lstStyle/>
        <a:p>
          <a:endParaRPr lang="en-US"/>
        </a:p>
      </dgm:t>
    </dgm:pt>
    <dgm:pt modelId="{EBDEC321-B75B-4D4A-8F0E-286682700C3C}">
      <dgm:prSet/>
      <dgm:spPr/>
      <dgm:t>
        <a:bodyPr/>
        <a:lstStyle/>
        <a:p>
          <a:r>
            <a:rPr lang="nl-NL"/>
            <a:t>Naarmate de omzettingen toenemen, nemen gelijktijdig de hoeveelheden micro-organismen toe.</a:t>
          </a:r>
          <a:endParaRPr lang="en-US"/>
        </a:p>
      </dgm:t>
    </dgm:pt>
    <dgm:pt modelId="{CBBA9AC3-78E0-4DF8-990D-590AE97737F0}" type="parTrans" cxnId="{123C01BC-412D-4E8B-A294-D6B35CFBCEA6}">
      <dgm:prSet/>
      <dgm:spPr/>
      <dgm:t>
        <a:bodyPr/>
        <a:lstStyle/>
        <a:p>
          <a:endParaRPr lang="en-US"/>
        </a:p>
      </dgm:t>
    </dgm:pt>
    <dgm:pt modelId="{397A8841-57E7-4E03-9565-CD4888A8FFB8}" type="sibTrans" cxnId="{123C01BC-412D-4E8B-A294-D6B35CFBCEA6}">
      <dgm:prSet/>
      <dgm:spPr/>
      <dgm:t>
        <a:bodyPr/>
        <a:lstStyle/>
        <a:p>
          <a:endParaRPr lang="en-US"/>
        </a:p>
      </dgm:t>
    </dgm:pt>
    <dgm:pt modelId="{1DD11462-96A1-45D3-A0F1-BE677847EE82}">
      <dgm:prSet/>
      <dgm:spPr/>
      <dgm:t>
        <a:bodyPr/>
        <a:lstStyle/>
        <a:p>
          <a:r>
            <a:rPr lang="nl-NL"/>
            <a:t>Groene planten en micro-organismen, zoals bodembacteriën, zetten toxische stoffen om in plantenvoedsel.</a:t>
          </a:r>
          <a:endParaRPr lang="en-US"/>
        </a:p>
      </dgm:t>
    </dgm:pt>
    <dgm:pt modelId="{4B9361DF-8D48-4D02-9A37-62BB2D10203E}" type="parTrans" cxnId="{29184573-A96E-4D96-BBC0-55B5045DD19A}">
      <dgm:prSet/>
      <dgm:spPr/>
      <dgm:t>
        <a:bodyPr/>
        <a:lstStyle/>
        <a:p>
          <a:endParaRPr lang="en-US"/>
        </a:p>
      </dgm:t>
    </dgm:pt>
    <dgm:pt modelId="{07846F1E-07AF-4322-83A5-F828EEDD7C44}" type="sibTrans" cxnId="{29184573-A96E-4D96-BBC0-55B5045DD19A}">
      <dgm:prSet/>
      <dgm:spPr/>
      <dgm:t>
        <a:bodyPr/>
        <a:lstStyle/>
        <a:p>
          <a:endParaRPr lang="en-US"/>
        </a:p>
      </dgm:t>
    </dgm:pt>
    <dgm:pt modelId="{350CA7E4-1173-4FD1-9DFC-2FB646CFDBD9}">
      <dgm:prSet/>
      <dgm:spPr/>
      <dgm:t>
        <a:bodyPr/>
        <a:lstStyle/>
        <a:p>
          <a:r>
            <a:rPr lang="nl-NL"/>
            <a:t>Planten zijn veel beter in staat om de lucht te bevochtigen dan mechanische en elektrische luchtbevochtigers.</a:t>
          </a:r>
          <a:endParaRPr lang="en-US"/>
        </a:p>
      </dgm:t>
    </dgm:pt>
    <dgm:pt modelId="{3C798411-F453-46D2-8202-FCD449418BB6}" type="parTrans" cxnId="{0A6ED532-1262-4C55-B350-5ED0644B0293}">
      <dgm:prSet/>
      <dgm:spPr/>
      <dgm:t>
        <a:bodyPr/>
        <a:lstStyle/>
        <a:p>
          <a:endParaRPr lang="en-US"/>
        </a:p>
      </dgm:t>
    </dgm:pt>
    <dgm:pt modelId="{18C51726-D41A-4302-910F-A7E66013CF52}" type="sibTrans" cxnId="{0A6ED532-1262-4C55-B350-5ED0644B0293}">
      <dgm:prSet/>
      <dgm:spPr/>
      <dgm:t>
        <a:bodyPr/>
        <a:lstStyle/>
        <a:p>
          <a:endParaRPr lang="en-US"/>
        </a:p>
      </dgm:t>
    </dgm:pt>
    <dgm:pt modelId="{5193F6F1-D52A-4049-9CBD-55AC35812B36}">
      <dgm:prSet/>
      <dgm:spPr/>
      <dgm:t>
        <a:bodyPr/>
        <a:lstStyle/>
        <a:p>
          <a:r>
            <a:rPr lang="nl-NL"/>
            <a:t>Planten hebben een matige geluiddempende werking.</a:t>
          </a:r>
          <a:endParaRPr lang="en-US"/>
        </a:p>
      </dgm:t>
    </dgm:pt>
    <dgm:pt modelId="{47D7C76C-DF83-4BEE-A751-27A873A55B4E}" type="parTrans" cxnId="{C8055106-ED93-4CE0-9912-25B0A52392C8}">
      <dgm:prSet/>
      <dgm:spPr/>
      <dgm:t>
        <a:bodyPr/>
        <a:lstStyle/>
        <a:p>
          <a:endParaRPr lang="en-US"/>
        </a:p>
      </dgm:t>
    </dgm:pt>
    <dgm:pt modelId="{E517CCF3-1943-4AFE-827B-1C82A1C9E468}" type="sibTrans" cxnId="{C8055106-ED93-4CE0-9912-25B0A52392C8}">
      <dgm:prSet/>
      <dgm:spPr/>
      <dgm:t>
        <a:bodyPr/>
        <a:lstStyle/>
        <a:p>
          <a:endParaRPr lang="en-US"/>
        </a:p>
      </dgm:t>
    </dgm:pt>
    <dgm:pt modelId="{1BFA3EFA-36FE-774D-B8D9-5FF18B58C6EA}" type="pres">
      <dgm:prSet presAssocID="{9AAE3D4C-E89A-49C5-984F-418C49680DFE}" presName="vert0" presStyleCnt="0">
        <dgm:presLayoutVars>
          <dgm:dir/>
          <dgm:animOne val="branch"/>
          <dgm:animLvl val="lvl"/>
        </dgm:presLayoutVars>
      </dgm:prSet>
      <dgm:spPr/>
    </dgm:pt>
    <dgm:pt modelId="{6772E0E0-2FAB-F54D-B456-2F206ADBFB56}" type="pres">
      <dgm:prSet presAssocID="{CF9BE536-5387-4C8F-BB82-423DBCF9B207}" presName="thickLine" presStyleLbl="alignNode1" presStyleIdx="0" presStyleCnt="7"/>
      <dgm:spPr/>
    </dgm:pt>
    <dgm:pt modelId="{26B60F7D-AAF9-E94B-933D-81EC9FBB7F51}" type="pres">
      <dgm:prSet presAssocID="{CF9BE536-5387-4C8F-BB82-423DBCF9B207}" presName="horz1" presStyleCnt="0"/>
      <dgm:spPr/>
    </dgm:pt>
    <dgm:pt modelId="{DD11A70E-70FE-FB47-A9A5-973667DEB5EA}" type="pres">
      <dgm:prSet presAssocID="{CF9BE536-5387-4C8F-BB82-423DBCF9B207}" presName="tx1" presStyleLbl="revTx" presStyleIdx="0" presStyleCnt="7"/>
      <dgm:spPr/>
    </dgm:pt>
    <dgm:pt modelId="{9B9846B2-920D-B44F-A393-E3FD4FF7DEDF}" type="pres">
      <dgm:prSet presAssocID="{CF9BE536-5387-4C8F-BB82-423DBCF9B207}" presName="vert1" presStyleCnt="0"/>
      <dgm:spPr/>
    </dgm:pt>
    <dgm:pt modelId="{E7E9C0F5-4A83-F543-8B08-E6BCCDB78237}" type="pres">
      <dgm:prSet presAssocID="{B618B4E1-DE00-4E7D-87E1-4BE243AD7D7D}" presName="thickLine" presStyleLbl="alignNode1" presStyleIdx="1" presStyleCnt="7"/>
      <dgm:spPr/>
    </dgm:pt>
    <dgm:pt modelId="{EA4CCC5A-78C9-684A-8F05-E7B2AB52B51D}" type="pres">
      <dgm:prSet presAssocID="{B618B4E1-DE00-4E7D-87E1-4BE243AD7D7D}" presName="horz1" presStyleCnt="0"/>
      <dgm:spPr/>
    </dgm:pt>
    <dgm:pt modelId="{174DB5D3-5F62-D04C-ABAB-5E01019B405A}" type="pres">
      <dgm:prSet presAssocID="{B618B4E1-DE00-4E7D-87E1-4BE243AD7D7D}" presName="tx1" presStyleLbl="revTx" presStyleIdx="1" presStyleCnt="7"/>
      <dgm:spPr/>
    </dgm:pt>
    <dgm:pt modelId="{5E8136C8-EF6A-8640-9085-D49960FC67F7}" type="pres">
      <dgm:prSet presAssocID="{B618B4E1-DE00-4E7D-87E1-4BE243AD7D7D}" presName="vert1" presStyleCnt="0"/>
      <dgm:spPr/>
    </dgm:pt>
    <dgm:pt modelId="{C67ADE23-8133-AF41-9E3D-A906C44DBDD2}" type="pres">
      <dgm:prSet presAssocID="{6C43FC3A-3BF0-4ABC-B718-73F20E16F4EA}" presName="thickLine" presStyleLbl="alignNode1" presStyleIdx="2" presStyleCnt="7"/>
      <dgm:spPr/>
    </dgm:pt>
    <dgm:pt modelId="{00466E88-D612-6E44-96FB-5FCF17DD34FB}" type="pres">
      <dgm:prSet presAssocID="{6C43FC3A-3BF0-4ABC-B718-73F20E16F4EA}" presName="horz1" presStyleCnt="0"/>
      <dgm:spPr/>
    </dgm:pt>
    <dgm:pt modelId="{9FF8A08B-B998-4E4C-8D9A-38704B167BE5}" type="pres">
      <dgm:prSet presAssocID="{6C43FC3A-3BF0-4ABC-B718-73F20E16F4EA}" presName="tx1" presStyleLbl="revTx" presStyleIdx="2" presStyleCnt="7"/>
      <dgm:spPr/>
    </dgm:pt>
    <dgm:pt modelId="{5C9B817E-FE13-6540-8C08-4289D60EFB54}" type="pres">
      <dgm:prSet presAssocID="{6C43FC3A-3BF0-4ABC-B718-73F20E16F4EA}" presName="vert1" presStyleCnt="0"/>
      <dgm:spPr/>
    </dgm:pt>
    <dgm:pt modelId="{A4BD0C16-0182-A448-A63D-51220C95F787}" type="pres">
      <dgm:prSet presAssocID="{EBDEC321-B75B-4D4A-8F0E-286682700C3C}" presName="thickLine" presStyleLbl="alignNode1" presStyleIdx="3" presStyleCnt="7"/>
      <dgm:spPr/>
    </dgm:pt>
    <dgm:pt modelId="{8FEA0F48-B5BA-DE4C-BB3D-62F94CA90FFE}" type="pres">
      <dgm:prSet presAssocID="{EBDEC321-B75B-4D4A-8F0E-286682700C3C}" presName="horz1" presStyleCnt="0"/>
      <dgm:spPr/>
    </dgm:pt>
    <dgm:pt modelId="{379C90EE-1032-6E43-A3DF-B29333E41CC9}" type="pres">
      <dgm:prSet presAssocID="{EBDEC321-B75B-4D4A-8F0E-286682700C3C}" presName="tx1" presStyleLbl="revTx" presStyleIdx="3" presStyleCnt="7"/>
      <dgm:spPr/>
    </dgm:pt>
    <dgm:pt modelId="{41BA614C-14FD-8049-A93F-68D83674173F}" type="pres">
      <dgm:prSet presAssocID="{EBDEC321-B75B-4D4A-8F0E-286682700C3C}" presName="vert1" presStyleCnt="0"/>
      <dgm:spPr/>
    </dgm:pt>
    <dgm:pt modelId="{F7A19F18-1FBF-E146-8A96-F2A9310D26D9}" type="pres">
      <dgm:prSet presAssocID="{1DD11462-96A1-45D3-A0F1-BE677847EE82}" presName="thickLine" presStyleLbl="alignNode1" presStyleIdx="4" presStyleCnt="7"/>
      <dgm:spPr/>
    </dgm:pt>
    <dgm:pt modelId="{CB627657-BD6D-DF4E-8A84-1FF0E91C70DA}" type="pres">
      <dgm:prSet presAssocID="{1DD11462-96A1-45D3-A0F1-BE677847EE82}" presName="horz1" presStyleCnt="0"/>
      <dgm:spPr/>
    </dgm:pt>
    <dgm:pt modelId="{E17C3B42-5630-FA49-8C7F-6704A8037D5D}" type="pres">
      <dgm:prSet presAssocID="{1DD11462-96A1-45D3-A0F1-BE677847EE82}" presName="tx1" presStyleLbl="revTx" presStyleIdx="4" presStyleCnt="7"/>
      <dgm:spPr/>
    </dgm:pt>
    <dgm:pt modelId="{ECD4B0DA-651A-6A4D-9EFA-17E6256B89AE}" type="pres">
      <dgm:prSet presAssocID="{1DD11462-96A1-45D3-A0F1-BE677847EE82}" presName="vert1" presStyleCnt="0"/>
      <dgm:spPr/>
    </dgm:pt>
    <dgm:pt modelId="{89C004F7-0DB3-AE41-B70E-B9F018B09E0F}" type="pres">
      <dgm:prSet presAssocID="{350CA7E4-1173-4FD1-9DFC-2FB646CFDBD9}" presName="thickLine" presStyleLbl="alignNode1" presStyleIdx="5" presStyleCnt="7"/>
      <dgm:spPr/>
    </dgm:pt>
    <dgm:pt modelId="{4AF785B0-16D2-4746-B000-39E20691ECB4}" type="pres">
      <dgm:prSet presAssocID="{350CA7E4-1173-4FD1-9DFC-2FB646CFDBD9}" presName="horz1" presStyleCnt="0"/>
      <dgm:spPr/>
    </dgm:pt>
    <dgm:pt modelId="{AB6FAFC1-B3CD-BF41-BB9E-BF481D11D2BE}" type="pres">
      <dgm:prSet presAssocID="{350CA7E4-1173-4FD1-9DFC-2FB646CFDBD9}" presName="tx1" presStyleLbl="revTx" presStyleIdx="5" presStyleCnt="7"/>
      <dgm:spPr/>
    </dgm:pt>
    <dgm:pt modelId="{044EF8CB-312A-D641-8822-D0BFE2F5B5BA}" type="pres">
      <dgm:prSet presAssocID="{350CA7E4-1173-4FD1-9DFC-2FB646CFDBD9}" presName="vert1" presStyleCnt="0"/>
      <dgm:spPr/>
    </dgm:pt>
    <dgm:pt modelId="{2EB8644D-54F4-944E-AD06-CAF0984F6B55}" type="pres">
      <dgm:prSet presAssocID="{5193F6F1-D52A-4049-9CBD-55AC35812B36}" presName="thickLine" presStyleLbl="alignNode1" presStyleIdx="6" presStyleCnt="7"/>
      <dgm:spPr/>
    </dgm:pt>
    <dgm:pt modelId="{5BE2651A-BABC-1C42-8EB2-8E2BC6BC811E}" type="pres">
      <dgm:prSet presAssocID="{5193F6F1-D52A-4049-9CBD-55AC35812B36}" presName="horz1" presStyleCnt="0"/>
      <dgm:spPr/>
    </dgm:pt>
    <dgm:pt modelId="{626EF8A2-F6BE-CB4A-A921-A9C670671D53}" type="pres">
      <dgm:prSet presAssocID="{5193F6F1-D52A-4049-9CBD-55AC35812B36}" presName="tx1" presStyleLbl="revTx" presStyleIdx="6" presStyleCnt="7"/>
      <dgm:spPr/>
    </dgm:pt>
    <dgm:pt modelId="{F7136B77-4566-C440-A840-2CFEE6075C5E}" type="pres">
      <dgm:prSet presAssocID="{5193F6F1-D52A-4049-9CBD-55AC35812B36}" presName="vert1" presStyleCnt="0"/>
      <dgm:spPr/>
    </dgm:pt>
  </dgm:ptLst>
  <dgm:cxnLst>
    <dgm:cxn modelId="{C8055106-ED93-4CE0-9912-25B0A52392C8}" srcId="{9AAE3D4C-E89A-49C5-984F-418C49680DFE}" destId="{5193F6F1-D52A-4049-9CBD-55AC35812B36}" srcOrd="6" destOrd="0" parTransId="{47D7C76C-DF83-4BEE-A751-27A873A55B4E}" sibTransId="{E517CCF3-1943-4AFE-827B-1C82A1C9E468}"/>
    <dgm:cxn modelId="{5D9AB911-4320-2B4D-A87E-FE6EEFDDC4DA}" type="presOf" srcId="{5193F6F1-D52A-4049-9CBD-55AC35812B36}" destId="{626EF8A2-F6BE-CB4A-A921-A9C670671D53}" srcOrd="0" destOrd="0" presId="urn:microsoft.com/office/officeart/2008/layout/LinedList"/>
    <dgm:cxn modelId="{0A6ED532-1262-4C55-B350-5ED0644B0293}" srcId="{9AAE3D4C-E89A-49C5-984F-418C49680DFE}" destId="{350CA7E4-1173-4FD1-9DFC-2FB646CFDBD9}" srcOrd="5" destOrd="0" parTransId="{3C798411-F453-46D2-8202-FCD449418BB6}" sibTransId="{18C51726-D41A-4302-910F-A7E66013CF52}"/>
    <dgm:cxn modelId="{8E5C4440-6437-4914-8E20-42E9A6FEBB28}" srcId="{9AAE3D4C-E89A-49C5-984F-418C49680DFE}" destId="{6C43FC3A-3BF0-4ABC-B718-73F20E16F4EA}" srcOrd="2" destOrd="0" parTransId="{8B18CACE-0D4E-4385-9324-40FBC1E1EA34}" sibTransId="{13AAE61E-C2CD-48E3-92A3-BB5170B51B3E}"/>
    <dgm:cxn modelId="{29184573-A96E-4D96-BBC0-55B5045DD19A}" srcId="{9AAE3D4C-E89A-49C5-984F-418C49680DFE}" destId="{1DD11462-96A1-45D3-A0F1-BE677847EE82}" srcOrd="4" destOrd="0" parTransId="{4B9361DF-8D48-4D02-9A37-62BB2D10203E}" sibTransId="{07846F1E-07AF-4322-83A5-F828EEDD7C44}"/>
    <dgm:cxn modelId="{D4302D78-2E40-8846-A312-1A3D9EBF20BC}" type="presOf" srcId="{1DD11462-96A1-45D3-A0F1-BE677847EE82}" destId="{E17C3B42-5630-FA49-8C7F-6704A8037D5D}" srcOrd="0" destOrd="0" presId="urn:microsoft.com/office/officeart/2008/layout/LinedList"/>
    <dgm:cxn modelId="{CB10B37A-05D7-D642-A005-D18723B9CD9C}" type="presOf" srcId="{6C43FC3A-3BF0-4ABC-B718-73F20E16F4EA}" destId="{9FF8A08B-B998-4E4C-8D9A-38704B167BE5}" srcOrd="0" destOrd="0" presId="urn:microsoft.com/office/officeart/2008/layout/LinedList"/>
    <dgm:cxn modelId="{15265081-6F26-2B4E-AAB6-05695DCCC49F}" type="presOf" srcId="{EBDEC321-B75B-4D4A-8F0E-286682700C3C}" destId="{379C90EE-1032-6E43-A3DF-B29333E41CC9}" srcOrd="0" destOrd="0" presId="urn:microsoft.com/office/officeart/2008/layout/LinedList"/>
    <dgm:cxn modelId="{2B5CD8A2-4187-4444-8DF2-E27A63733871}" srcId="{9AAE3D4C-E89A-49C5-984F-418C49680DFE}" destId="{CF9BE536-5387-4C8F-BB82-423DBCF9B207}" srcOrd="0" destOrd="0" parTransId="{91274FD9-1308-481F-9AF8-7CDD9A87AFDC}" sibTransId="{39210CE4-F97E-4292-A819-DB4AD0A82502}"/>
    <dgm:cxn modelId="{107438B3-BD47-0D45-8F11-EE959F3A1F4D}" type="presOf" srcId="{350CA7E4-1173-4FD1-9DFC-2FB646CFDBD9}" destId="{AB6FAFC1-B3CD-BF41-BB9E-BF481D11D2BE}" srcOrd="0" destOrd="0" presId="urn:microsoft.com/office/officeart/2008/layout/LinedList"/>
    <dgm:cxn modelId="{123C01BC-412D-4E8B-A294-D6B35CFBCEA6}" srcId="{9AAE3D4C-E89A-49C5-984F-418C49680DFE}" destId="{EBDEC321-B75B-4D4A-8F0E-286682700C3C}" srcOrd="3" destOrd="0" parTransId="{CBBA9AC3-78E0-4DF8-990D-590AE97737F0}" sibTransId="{397A8841-57E7-4E03-9565-CD4888A8FFB8}"/>
    <dgm:cxn modelId="{14F5ACC5-31BA-4269-8082-F1840C07CB2B}" srcId="{9AAE3D4C-E89A-49C5-984F-418C49680DFE}" destId="{B618B4E1-DE00-4E7D-87E1-4BE243AD7D7D}" srcOrd="1" destOrd="0" parTransId="{F91D5B65-A32A-4D03-B58A-C92EB551AA70}" sibTransId="{479335FC-46EB-482E-AE88-AC3989AEF277}"/>
    <dgm:cxn modelId="{5AB594DD-1F12-674E-93E4-97CD9671D152}" type="presOf" srcId="{B618B4E1-DE00-4E7D-87E1-4BE243AD7D7D}" destId="{174DB5D3-5F62-D04C-ABAB-5E01019B405A}" srcOrd="0" destOrd="0" presId="urn:microsoft.com/office/officeart/2008/layout/LinedList"/>
    <dgm:cxn modelId="{9B3DF2DE-8816-EA49-B629-D6F103199EE5}" type="presOf" srcId="{CF9BE536-5387-4C8F-BB82-423DBCF9B207}" destId="{DD11A70E-70FE-FB47-A9A5-973667DEB5EA}" srcOrd="0" destOrd="0" presId="urn:microsoft.com/office/officeart/2008/layout/LinedList"/>
    <dgm:cxn modelId="{637BABFA-F736-9A4C-8CD8-1A6240929D38}" type="presOf" srcId="{9AAE3D4C-E89A-49C5-984F-418C49680DFE}" destId="{1BFA3EFA-36FE-774D-B8D9-5FF18B58C6EA}" srcOrd="0" destOrd="0" presId="urn:microsoft.com/office/officeart/2008/layout/LinedList"/>
    <dgm:cxn modelId="{081BD5DF-4505-6D40-A2D3-15852E96BA09}" type="presParOf" srcId="{1BFA3EFA-36FE-774D-B8D9-5FF18B58C6EA}" destId="{6772E0E0-2FAB-F54D-B456-2F206ADBFB56}" srcOrd="0" destOrd="0" presId="urn:microsoft.com/office/officeart/2008/layout/LinedList"/>
    <dgm:cxn modelId="{27BF2EB1-57C0-BB40-888D-6E1ED99D687D}" type="presParOf" srcId="{1BFA3EFA-36FE-774D-B8D9-5FF18B58C6EA}" destId="{26B60F7D-AAF9-E94B-933D-81EC9FBB7F51}" srcOrd="1" destOrd="0" presId="urn:microsoft.com/office/officeart/2008/layout/LinedList"/>
    <dgm:cxn modelId="{6B78413A-4AE9-314E-91B8-B50DBE396333}" type="presParOf" srcId="{26B60F7D-AAF9-E94B-933D-81EC9FBB7F51}" destId="{DD11A70E-70FE-FB47-A9A5-973667DEB5EA}" srcOrd="0" destOrd="0" presId="urn:microsoft.com/office/officeart/2008/layout/LinedList"/>
    <dgm:cxn modelId="{25EA7319-FA36-5C4F-B652-631E9A34FB56}" type="presParOf" srcId="{26B60F7D-AAF9-E94B-933D-81EC9FBB7F51}" destId="{9B9846B2-920D-B44F-A393-E3FD4FF7DEDF}" srcOrd="1" destOrd="0" presId="urn:microsoft.com/office/officeart/2008/layout/LinedList"/>
    <dgm:cxn modelId="{44921008-13E7-6D41-A93E-1ED4678E4FF0}" type="presParOf" srcId="{1BFA3EFA-36FE-774D-B8D9-5FF18B58C6EA}" destId="{E7E9C0F5-4A83-F543-8B08-E6BCCDB78237}" srcOrd="2" destOrd="0" presId="urn:microsoft.com/office/officeart/2008/layout/LinedList"/>
    <dgm:cxn modelId="{AF25ED8D-9953-944A-8286-EDBA558B55FF}" type="presParOf" srcId="{1BFA3EFA-36FE-774D-B8D9-5FF18B58C6EA}" destId="{EA4CCC5A-78C9-684A-8F05-E7B2AB52B51D}" srcOrd="3" destOrd="0" presId="urn:microsoft.com/office/officeart/2008/layout/LinedList"/>
    <dgm:cxn modelId="{CCD28404-5D8C-1F40-B9BA-ACA67ED706BF}" type="presParOf" srcId="{EA4CCC5A-78C9-684A-8F05-E7B2AB52B51D}" destId="{174DB5D3-5F62-D04C-ABAB-5E01019B405A}" srcOrd="0" destOrd="0" presId="urn:microsoft.com/office/officeart/2008/layout/LinedList"/>
    <dgm:cxn modelId="{AE30F7B2-8E18-9F49-A78F-46711621832D}" type="presParOf" srcId="{EA4CCC5A-78C9-684A-8F05-E7B2AB52B51D}" destId="{5E8136C8-EF6A-8640-9085-D49960FC67F7}" srcOrd="1" destOrd="0" presId="urn:microsoft.com/office/officeart/2008/layout/LinedList"/>
    <dgm:cxn modelId="{0F3D164E-60B2-7A4B-890C-3635C6223239}" type="presParOf" srcId="{1BFA3EFA-36FE-774D-B8D9-5FF18B58C6EA}" destId="{C67ADE23-8133-AF41-9E3D-A906C44DBDD2}" srcOrd="4" destOrd="0" presId="urn:microsoft.com/office/officeart/2008/layout/LinedList"/>
    <dgm:cxn modelId="{503B751D-36CD-214D-86B8-CC1A22A32269}" type="presParOf" srcId="{1BFA3EFA-36FE-774D-B8D9-5FF18B58C6EA}" destId="{00466E88-D612-6E44-96FB-5FCF17DD34FB}" srcOrd="5" destOrd="0" presId="urn:microsoft.com/office/officeart/2008/layout/LinedList"/>
    <dgm:cxn modelId="{7EA3709E-0977-F343-BFCA-FB6FBF567D97}" type="presParOf" srcId="{00466E88-D612-6E44-96FB-5FCF17DD34FB}" destId="{9FF8A08B-B998-4E4C-8D9A-38704B167BE5}" srcOrd="0" destOrd="0" presId="urn:microsoft.com/office/officeart/2008/layout/LinedList"/>
    <dgm:cxn modelId="{CFDF98F9-032B-9344-8551-1D6D8157B3BA}" type="presParOf" srcId="{00466E88-D612-6E44-96FB-5FCF17DD34FB}" destId="{5C9B817E-FE13-6540-8C08-4289D60EFB54}" srcOrd="1" destOrd="0" presId="urn:microsoft.com/office/officeart/2008/layout/LinedList"/>
    <dgm:cxn modelId="{CEC22D1D-60A7-C942-9C49-13DC328F4AF1}" type="presParOf" srcId="{1BFA3EFA-36FE-774D-B8D9-5FF18B58C6EA}" destId="{A4BD0C16-0182-A448-A63D-51220C95F787}" srcOrd="6" destOrd="0" presId="urn:microsoft.com/office/officeart/2008/layout/LinedList"/>
    <dgm:cxn modelId="{88492C4E-5044-5540-BD15-B850EBDAA01E}" type="presParOf" srcId="{1BFA3EFA-36FE-774D-B8D9-5FF18B58C6EA}" destId="{8FEA0F48-B5BA-DE4C-BB3D-62F94CA90FFE}" srcOrd="7" destOrd="0" presId="urn:microsoft.com/office/officeart/2008/layout/LinedList"/>
    <dgm:cxn modelId="{DB5ECA48-0759-B845-AA7B-21B6F8FA1E20}" type="presParOf" srcId="{8FEA0F48-B5BA-DE4C-BB3D-62F94CA90FFE}" destId="{379C90EE-1032-6E43-A3DF-B29333E41CC9}" srcOrd="0" destOrd="0" presId="urn:microsoft.com/office/officeart/2008/layout/LinedList"/>
    <dgm:cxn modelId="{0ED929F3-071D-E44E-AEDF-FBED102A98F0}" type="presParOf" srcId="{8FEA0F48-B5BA-DE4C-BB3D-62F94CA90FFE}" destId="{41BA614C-14FD-8049-A93F-68D83674173F}" srcOrd="1" destOrd="0" presId="urn:microsoft.com/office/officeart/2008/layout/LinedList"/>
    <dgm:cxn modelId="{173CAF0D-4E18-974D-A528-9474B8AB7837}" type="presParOf" srcId="{1BFA3EFA-36FE-774D-B8D9-5FF18B58C6EA}" destId="{F7A19F18-1FBF-E146-8A96-F2A9310D26D9}" srcOrd="8" destOrd="0" presId="urn:microsoft.com/office/officeart/2008/layout/LinedList"/>
    <dgm:cxn modelId="{D34BF078-C8B3-3E4A-A4F8-E46CEAC0C6F9}" type="presParOf" srcId="{1BFA3EFA-36FE-774D-B8D9-5FF18B58C6EA}" destId="{CB627657-BD6D-DF4E-8A84-1FF0E91C70DA}" srcOrd="9" destOrd="0" presId="urn:microsoft.com/office/officeart/2008/layout/LinedList"/>
    <dgm:cxn modelId="{EDEB162B-6C39-C545-8D9B-A3F0314A63DD}" type="presParOf" srcId="{CB627657-BD6D-DF4E-8A84-1FF0E91C70DA}" destId="{E17C3B42-5630-FA49-8C7F-6704A8037D5D}" srcOrd="0" destOrd="0" presId="urn:microsoft.com/office/officeart/2008/layout/LinedList"/>
    <dgm:cxn modelId="{9AB7517F-B105-A842-88BD-6CA1D1342A47}" type="presParOf" srcId="{CB627657-BD6D-DF4E-8A84-1FF0E91C70DA}" destId="{ECD4B0DA-651A-6A4D-9EFA-17E6256B89AE}" srcOrd="1" destOrd="0" presId="urn:microsoft.com/office/officeart/2008/layout/LinedList"/>
    <dgm:cxn modelId="{8F8E7F5F-C58B-7A46-ADAE-27121EB79BEA}" type="presParOf" srcId="{1BFA3EFA-36FE-774D-B8D9-5FF18B58C6EA}" destId="{89C004F7-0DB3-AE41-B70E-B9F018B09E0F}" srcOrd="10" destOrd="0" presId="urn:microsoft.com/office/officeart/2008/layout/LinedList"/>
    <dgm:cxn modelId="{5ACD3220-EADE-0F49-8905-71C73143FCB1}" type="presParOf" srcId="{1BFA3EFA-36FE-774D-B8D9-5FF18B58C6EA}" destId="{4AF785B0-16D2-4746-B000-39E20691ECB4}" srcOrd="11" destOrd="0" presId="urn:microsoft.com/office/officeart/2008/layout/LinedList"/>
    <dgm:cxn modelId="{AA09A714-5A4E-144C-83E0-50229F6E8A10}" type="presParOf" srcId="{4AF785B0-16D2-4746-B000-39E20691ECB4}" destId="{AB6FAFC1-B3CD-BF41-BB9E-BF481D11D2BE}" srcOrd="0" destOrd="0" presId="urn:microsoft.com/office/officeart/2008/layout/LinedList"/>
    <dgm:cxn modelId="{9B4A6106-6ABC-8348-A5FD-60A1CF1698F2}" type="presParOf" srcId="{4AF785B0-16D2-4746-B000-39E20691ECB4}" destId="{044EF8CB-312A-D641-8822-D0BFE2F5B5BA}" srcOrd="1" destOrd="0" presId="urn:microsoft.com/office/officeart/2008/layout/LinedList"/>
    <dgm:cxn modelId="{2F4AA177-FE83-CD49-B88B-58C2E7F3D2A2}" type="presParOf" srcId="{1BFA3EFA-36FE-774D-B8D9-5FF18B58C6EA}" destId="{2EB8644D-54F4-944E-AD06-CAF0984F6B55}" srcOrd="12" destOrd="0" presId="urn:microsoft.com/office/officeart/2008/layout/LinedList"/>
    <dgm:cxn modelId="{B6F38AA2-32F5-024A-97D5-41F177E6DE69}" type="presParOf" srcId="{1BFA3EFA-36FE-774D-B8D9-5FF18B58C6EA}" destId="{5BE2651A-BABC-1C42-8EB2-8E2BC6BC811E}" srcOrd="13" destOrd="0" presId="urn:microsoft.com/office/officeart/2008/layout/LinedList"/>
    <dgm:cxn modelId="{B5CBD332-F5D7-C345-9F90-DAB75FB7C37C}" type="presParOf" srcId="{5BE2651A-BABC-1C42-8EB2-8E2BC6BC811E}" destId="{626EF8A2-F6BE-CB4A-A921-A9C670671D53}" srcOrd="0" destOrd="0" presId="urn:microsoft.com/office/officeart/2008/layout/LinedList"/>
    <dgm:cxn modelId="{1241D68F-21B6-364A-AABD-04F2F722E491}" type="presParOf" srcId="{5BE2651A-BABC-1C42-8EB2-8E2BC6BC811E}" destId="{F7136B77-4566-C440-A840-2CFEE6075C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25329-66C8-4EB3-B3F3-B7BC96D98751}">
      <dsp:nvSpPr>
        <dsp:cNvPr id="0" name=""/>
        <dsp:cNvSpPr/>
      </dsp:nvSpPr>
      <dsp:spPr>
        <a:xfrm>
          <a:off x="798930" y="20123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6DABA-25BD-46FE-BF30-89E87F5FDC41}">
      <dsp:nvSpPr>
        <dsp:cNvPr id="0" name=""/>
        <dsp:cNvSpPr/>
      </dsp:nvSpPr>
      <dsp:spPr>
        <a:xfrm>
          <a:off x="1215743" y="436935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6585B-3B75-4F94-8BAA-8D7799773D5E}">
      <dsp:nvSpPr>
        <dsp:cNvPr id="0" name=""/>
        <dsp:cNvSpPr/>
      </dsp:nvSpPr>
      <dsp:spPr>
        <a:xfrm>
          <a:off x="173712" y="2585123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400" kern="1200" dirty="0">
              <a:hlinkClick xmlns:r="http://schemas.openxmlformats.org/officeDocument/2006/relationships" r:id="rId3"/>
            </a:rPr>
            <a:t>Link 1</a:t>
          </a:r>
          <a:endParaRPr lang="en-US" sz="4400" kern="1200" dirty="0"/>
        </a:p>
      </dsp:txBody>
      <dsp:txXfrm>
        <a:off x="173712" y="2585123"/>
        <a:ext cx="3206250" cy="720000"/>
      </dsp:txXfrm>
    </dsp:sp>
    <dsp:sp modelId="{38BF84BC-A56C-4474-9431-F4EC2A5B4644}">
      <dsp:nvSpPr>
        <dsp:cNvPr id="0" name=""/>
        <dsp:cNvSpPr/>
      </dsp:nvSpPr>
      <dsp:spPr>
        <a:xfrm>
          <a:off x="4627765" y="33031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EEE8A-F380-44E0-B64C-D08D66281342}">
      <dsp:nvSpPr>
        <dsp:cNvPr id="0" name=""/>
        <dsp:cNvSpPr/>
      </dsp:nvSpPr>
      <dsp:spPr>
        <a:xfrm>
          <a:off x="4983087" y="436935"/>
          <a:ext cx="1122187" cy="11221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E5E79-80E9-40CF-B471-92A2B61B20AD}">
      <dsp:nvSpPr>
        <dsp:cNvPr id="0" name=""/>
        <dsp:cNvSpPr/>
      </dsp:nvSpPr>
      <dsp:spPr>
        <a:xfrm>
          <a:off x="3941055" y="2585123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4400" kern="1200">
              <a:hlinkClick xmlns:r="http://schemas.openxmlformats.org/officeDocument/2006/relationships" r:id="rId6"/>
            </a:rPr>
            <a:t>Link 2 </a:t>
          </a:r>
          <a:endParaRPr lang="en-US" sz="4400" kern="1200"/>
        </a:p>
      </dsp:txBody>
      <dsp:txXfrm>
        <a:off x="3941055" y="2585123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2355B-50F3-8F4A-ABCD-7C4EA508EAAD}">
      <dsp:nvSpPr>
        <dsp:cNvPr id="0" name=""/>
        <dsp:cNvSpPr/>
      </dsp:nvSpPr>
      <dsp:spPr>
        <a:xfrm>
          <a:off x="0" y="546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75E70-1F76-FC4A-8F54-83E3802FA357}">
      <dsp:nvSpPr>
        <dsp:cNvPr id="0" name=""/>
        <dsp:cNvSpPr/>
      </dsp:nvSpPr>
      <dsp:spPr>
        <a:xfrm>
          <a:off x="0" y="546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Kamerplanten leveren een positieve bijdrage aan de verbetering van het klimaat in gebouwen. </a:t>
          </a:r>
          <a:endParaRPr lang="en-US" sz="2200" kern="1200"/>
        </a:p>
      </dsp:txBody>
      <dsp:txXfrm>
        <a:off x="0" y="546"/>
        <a:ext cx="11121189" cy="497098"/>
      </dsp:txXfrm>
    </dsp:sp>
    <dsp:sp modelId="{A604A5A6-5A1D-854C-9A1E-319DFE6A016C}">
      <dsp:nvSpPr>
        <dsp:cNvPr id="0" name=""/>
        <dsp:cNvSpPr/>
      </dsp:nvSpPr>
      <dsp:spPr>
        <a:xfrm>
          <a:off x="0" y="497644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53B60-6BF1-2540-BC00-6D129895B0F0}">
      <dsp:nvSpPr>
        <dsp:cNvPr id="0" name=""/>
        <dsp:cNvSpPr/>
      </dsp:nvSpPr>
      <dsp:spPr>
        <a:xfrm>
          <a:off x="0" y="497644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Enkele gegevens uit dit onderzoek:</a:t>
          </a:r>
          <a:endParaRPr lang="en-US" sz="2200" kern="1200"/>
        </a:p>
      </dsp:txBody>
      <dsp:txXfrm>
        <a:off x="0" y="497644"/>
        <a:ext cx="11121189" cy="497098"/>
      </dsp:txXfrm>
    </dsp:sp>
    <dsp:sp modelId="{3045094F-D75C-AB4F-901C-9993AA125A8B}">
      <dsp:nvSpPr>
        <dsp:cNvPr id="0" name=""/>
        <dsp:cNvSpPr/>
      </dsp:nvSpPr>
      <dsp:spPr>
        <a:xfrm>
          <a:off x="0" y="994743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1B56D-B081-1840-B1F8-3B186F6B91A9}">
      <dsp:nvSpPr>
        <dsp:cNvPr id="0" name=""/>
        <dsp:cNvSpPr/>
      </dsp:nvSpPr>
      <dsp:spPr>
        <a:xfrm>
          <a:off x="0" y="994743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Kooldioxide (CO2) kan door de plant volledig worden opgenomen</a:t>
          </a:r>
          <a:endParaRPr lang="en-US" sz="2200" kern="1200"/>
        </a:p>
      </dsp:txBody>
      <dsp:txXfrm>
        <a:off x="0" y="994743"/>
        <a:ext cx="11121189" cy="497098"/>
      </dsp:txXfrm>
    </dsp:sp>
    <dsp:sp modelId="{0975C7A1-01B4-8E45-ADB4-8AAB40F4EEE7}">
      <dsp:nvSpPr>
        <dsp:cNvPr id="0" name=""/>
        <dsp:cNvSpPr/>
      </dsp:nvSpPr>
      <dsp:spPr>
        <a:xfrm>
          <a:off x="0" y="1491842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B6B34-1239-E244-8D2E-BC4A7D060CFD}">
      <dsp:nvSpPr>
        <dsp:cNvPr id="0" name=""/>
        <dsp:cNvSpPr/>
      </dsp:nvSpPr>
      <dsp:spPr>
        <a:xfrm>
          <a:off x="0" y="1491842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Van het aanwezige benzeen wordt 85% in 24 uur omgezet in plantenvoedsel</a:t>
          </a:r>
          <a:endParaRPr lang="en-US" sz="2200" kern="1200"/>
        </a:p>
      </dsp:txBody>
      <dsp:txXfrm>
        <a:off x="0" y="1491842"/>
        <a:ext cx="11121189" cy="497098"/>
      </dsp:txXfrm>
    </dsp:sp>
    <dsp:sp modelId="{E9F71F1F-5DFA-F34A-8CB9-4593ACDD3A68}">
      <dsp:nvSpPr>
        <dsp:cNvPr id="0" name=""/>
        <dsp:cNvSpPr/>
      </dsp:nvSpPr>
      <dsp:spPr>
        <a:xfrm>
          <a:off x="0" y="1988941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302A3-67B1-104A-A436-5C25CE2B069E}">
      <dsp:nvSpPr>
        <dsp:cNvPr id="0" name=""/>
        <dsp:cNvSpPr/>
      </dsp:nvSpPr>
      <dsp:spPr>
        <a:xfrm>
          <a:off x="0" y="1988941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Van het aanwezige formaldehyde wordt 90% in 24 uur opgenomen</a:t>
          </a:r>
          <a:endParaRPr lang="en-US" sz="2200" kern="1200"/>
        </a:p>
      </dsp:txBody>
      <dsp:txXfrm>
        <a:off x="0" y="1988941"/>
        <a:ext cx="11121189" cy="497098"/>
      </dsp:txXfrm>
    </dsp:sp>
    <dsp:sp modelId="{846363AB-F4DB-C44F-A403-0D212C969A31}">
      <dsp:nvSpPr>
        <dsp:cNvPr id="0" name=""/>
        <dsp:cNvSpPr/>
      </dsp:nvSpPr>
      <dsp:spPr>
        <a:xfrm>
          <a:off x="0" y="2486039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6D154-3E11-2346-AE44-B361E8904C92}">
      <dsp:nvSpPr>
        <dsp:cNvPr id="0" name=""/>
        <dsp:cNvSpPr/>
      </dsp:nvSpPr>
      <dsp:spPr>
        <a:xfrm>
          <a:off x="0" y="2486039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Trichloorethyleen wordt in 24 uur vrijwel geheel afgebroken</a:t>
          </a:r>
          <a:endParaRPr lang="en-US" sz="2200" kern="1200"/>
        </a:p>
      </dsp:txBody>
      <dsp:txXfrm>
        <a:off x="0" y="2486039"/>
        <a:ext cx="11121189" cy="497098"/>
      </dsp:txXfrm>
    </dsp:sp>
    <dsp:sp modelId="{5D483FCF-128A-B44B-9E91-B6A590768EC8}">
      <dsp:nvSpPr>
        <dsp:cNvPr id="0" name=""/>
        <dsp:cNvSpPr/>
      </dsp:nvSpPr>
      <dsp:spPr>
        <a:xfrm>
          <a:off x="0" y="2983138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E7240-FE26-9A42-8F42-3A621DD14923}">
      <dsp:nvSpPr>
        <dsp:cNvPr id="0" name=""/>
        <dsp:cNvSpPr/>
      </dsp:nvSpPr>
      <dsp:spPr>
        <a:xfrm>
          <a:off x="0" y="2983138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Nicotine wordt door bacteriën afgebroken</a:t>
          </a:r>
          <a:endParaRPr lang="en-US" sz="2200" kern="1200"/>
        </a:p>
      </dsp:txBody>
      <dsp:txXfrm>
        <a:off x="0" y="2983138"/>
        <a:ext cx="11121189" cy="497098"/>
      </dsp:txXfrm>
    </dsp:sp>
    <dsp:sp modelId="{400D3A6D-C306-EC48-9839-F86E499A8F7D}">
      <dsp:nvSpPr>
        <dsp:cNvPr id="0" name=""/>
        <dsp:cNvSpPr/>
      </dsp:nvSpPr>
      <dsp:spPr>
        <a:xfrm>
          <a:off x="0" y="3480237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A2FFB-1B3C-B042-9702-1852EE00CD17}">
      <dsp:nvSpPr>
        <dsp:cNvPr id="0" name=""/>
        <dsp:cNvSpPr/>
      </dsp:nvSpPr>
      <dsp:spPr>
        <a:xfrm>
          <a:off x="0" y="3480237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Planten kunnen door verdamping de luchtvochtigheid tot 5% verhogen</a:t>
          </a:r>
          <a:endParaRPr lang="en-US" sz="2200" kern="1200"/>
        </a:p>
      </dsp:txBody>
      <dsp:txXfrm>
        <a:off x="0" y="3480237"/>
        <a:ext cx="11121189" cy="497098"/>
      </dsp:txXfrm>
    </dsp:sp>
    <dsp:sp modelId="{B9C55CFE-2DC8-BD48-87C8-B2DF67682936}">
      <dsp:nvSpPr>
        <dsp:cNvPr id="0" name=""/>
        <dsp:cNvSpPr/>
      </dsp:nvSpPr>
      <dsp:spPr>
        <a:xfrm>
          <a:off x="0" y="3977336"/>
          <a:ext cx="111211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303D4-A5B1-4441-B7BD-56A755B840E7}">
      <dsp:nvSpPr>
        <dsp:cNvPr id="0" name=""/>
        <dsp:cNvSpPr/>
      </dsp:nvSpPr>
      <dsp:spPr>
        <a:xfrm>
          <a:off x="0" y="3977336"/>
          <a:ext cx="11121189" cy="49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– Planten vangen stofdeeltjes uit de lucht</a:t>
          </a:r>
          <a:endParaRPr lang="en-US" sz="2200" kern="1200"/>
        </a:p>
      </dsp:txBody>
      <dsp:txXfrm>
        <a:off x="0" y="3977336"/>
        <a:ext cx="11121189" cy="497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2E0E0-2FAB-F54D-B456-2F206ADBFB56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1A70E-70FE-FB47-A9A5-973667DEB5EA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Een aantal andere conclusies</a:t>
          </a:r>
          <a:endParaRPr lang="en-US" sz="2100" kern="1200"/>
        </a:p>
      </dsp:txBody>
      <dsp:txXfrm>
        <a:off x="0" y="675"/>
        <a:ext cx="6900512" cy="790684"/>
      </dsp:txXfrm>
    </dsp:sp>
    <dsp:sp modelId="{E7E9C0F5-4A83-F543-8B08-E6BCCDB78237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DB5D3-5F62-D04C-ABAB-5E01019B405A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Naarmate planten worden blootgesteld aan hogere doses wordt de zuiverende werking groter.</a:t>
          </a:r>
          <a:endParaRPr lang="en-US" sz="2100" kern="1200"/>
        </a:p>
      </dsp:txBody>
      <dsp:txXfrm>
        <a:off x="0" y="791359"/>
        <a:ext cx="6900512" cy="790684"/>
      </dsp:txXfrm>
    </dsp:sp>
    <dsp:sp modelId="{C67ADE23-8133-AF41-9E3D-A906C44DBDD2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8A08B-B998-4E4C-8D9A-38704B167BE5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Hoe groter het bladoppervlak, hoe groter de omzetting.</a:t>
          </a:r>
          <a:endParaRPr lang="en-US" sz="2100" kern="1200"/>
        </a:p>
      </dsp:txBody>
      <dsp:txXfrm>
        <a:off x="0" y="1582044"/>
        <a:ext cx="6900512" cy="790684"/>
      </dsp:txXfrm>
    </dsp:sp>
    <dsp:sp modelId="{A4BD0C16-0182-A448-A63D-51220C95F787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C90EE-1032-6E43-A3DF-B29333E41CC9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Naarmate de omzettingen toenemen, nemen gelijktijdig de hoeveelheden micro-organismen toe.</a:t>
          </a:r>
          <a:endParaRPr lang="en-US" sz="2100" kern="1200"/>
        </a:p>
      </dsp:txBody>
      <dsp:txXfrm>
        <a:off x="0" y="2372728"/>
        <a:ext cx="6900512" cy="790684"/>
      </dsp:txXfrm>
    </dsp:sp>
    <dsp:sp modelId="{F7A19F18-1FBF-E146-8A96-F2A9310D26D9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C3B42-5630-FA49-8C7F-6704A8037D5D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Groene planten en micro-organismen, zoals bodembacteriën, zetten toxische stoffen om in plantenvoedsel.</a:t>
          </a:r>
          <a:endParaRPr lang="en-US" sz="2100" kern="1200"/>
        </a:p>
      </dsp:txBody>
      <dsp:txXfrm>
        <a:off x="0" y="3163412"/>
        <a:ext cx="6900512" cy="790684"/>
      </dsp:txXfrm>
    </dsp:sp>
    <dsp:sp modelId="{89C004F7-0DB3-AE41-B70E-B9F018B09E0F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FAFC1-B3CD-BF41-BB9E-BF481D11D2BE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Planten zijn veel beter in staat om de lucht te bevochtigen dan mechanische en elektrische luchtbevochtigers.</a:t>
          </a:r>
          <a:endParaRPr lang="en-US" sz="2100" kern="1200"/>
        </a:p>
      </dsp:txBody>
      <dsp:txXfrm>
        <a:off x="0" y="3954096"/>
        <a:ext cx="6900512" cy="790684"/>
      </dsp:txXfrm>
    </dsp:sp>
    <dsp:sp modelId="{2EB8644D-54F4-944E-AD06-CAF0984F6B55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EF8A2-F6BE-CB4A-A921-A9C670671D53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Planten hebben een matige geluiddempende werking.</a:t>
          </a:r>
          <a:endParaRPr lang="en-US" sz="2100" kern="1200"/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BEE9-5ED1-47E3-91F3-8E6237564E15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9C61E-FA29-48B5-B8E4-AFB31D3E60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96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daniel_kraft_the_pharmacy_of_the_future_personalized_pills_3d_printed_at_hom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zrW3-yzWt5Q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49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Fijnstof wordt tegenwoordig gezien als de kwalijkste van alle veel voorkomende verontreinigingen in onze stedelijke atmosfeer. Uit recent onderzoek van de Universiteit van Utrecht blijkt dat luchtvervuiling door fijnstof – deeltjes kleiner dan 10 micrometer – leidt tot veel grotere gezondheidsrisico’s dan tot op heden werd aangenomen.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635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257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499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41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063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9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https://www.ted.com/talks/anthony_atala_printing_a_human_kidney?referrer=playlist-the_future_of_medicine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3D28-DB97-8E4B-8CA3-B7551A60487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https://www.ted.com/talks/daniel_kraft_the_pharmacy_of_the_future_personalized_pills_3d_printed_at_home</a:t>
            </a:r>
            <a:r>
              <a:rPr lang="nl-NL" dirty="0"/>
              <a:t> </a:t>
            </a:r>
          </a:p>
          <a:p>
            <a:r>
              <a:rPr lang="nl-NL" dirty="0">
                <a:hlinkClick r:id="rId4"/>
              </a:rPr>
              <a:t>https://www.youtube.com/watch?v=zrW3-yzWt5Q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3D28-DB97-8E4B-8CA3-B7551A60487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5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3D28-DB97-8E4B-8CA3-B7551A60487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63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9C61E-FA29-48B5-B8E4-AFB31D3E600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9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https://www.ted.com/talks/joe_landolina_this_gel_can_make_you_stop_bleeding_instantly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9C61E-FA29-48B5-B8E4-AFB31D3E600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1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9C61E-FA29-48B5-B8E4-AFB31D3E600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30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272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https://www.luchtmeetnet.nl/kaart/noord-brabant/alle-gemeentes/alle-stoffen </a:t>
            </a:r>
          </a:p>
          <a:p>
            <a:r>
              <a:rPr lang="nl-NL" dirty="0"/>
              <a:t>Vraag voor studenten; wat valt op?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61AEE-7347-0C49-95A9-6F5DEAAA9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9220D4-4441-7748-A532-5887BA228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A7537D-A091-4144-83A7-AE2A454F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8ABB13-870E-0B48-BD6A-78C27F37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05CEF-0139-9042-BC66-BAC2DC70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63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25832-17C3-754C-90E3-A9B370E7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8EB04E-D6D3-444A-99BA-542F5E5F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F0FA5-783B-424D-AA8B-6378CD89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311F2B-326A-D948-9FB0-ED40A4D3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0F74FF-CE2F-D944-9C4D-5C8B514A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57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0D6A1C4-F881-6545-B2C3-DAF6D0BB7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DED7C8-00F0-E643-A996-4C5A26B4E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99A62B-6878-1D40-94EB-535620A2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B0F35D-A0F8-BE4E-96A5-44B0F717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F77339-3DAA-604D-8E2C-9EC2F1465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10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1F481-F6DD-5847-AC39-200D8755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94859A-F3E9-0C43-A801-EAA53EACE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F3F864-D184-1B46-89C1-881FFA5E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FA5860-AF01-E943-B089-BB640C5C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32161F-C2B9-4144-95ED-0BD7A735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43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B7C6C-9B9E-204D-9A79-4F4BB705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CA7935-DBFB-BE42-BB56-3CD0EE680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9CBA8F-78E0-FC4C-98B9-E906D216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8CF369-2B70-4C4A-8F3F-21BFC8E9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F55489-158A-0743-83F3-74EC7A09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9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3A39A-3F1D-2D42-A782-64201C3B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848EE6-18C4-6246-97CD-C608B971E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A759D8-BE28-8D4A-88A6-8AFE03E61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1EA790-3CA5-E149-B946-9E707353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5502DC-B6EF-4F43-8050-858723B2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CFF1D0-1F46-754C-A58B-6353336E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52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090DE-656D-9C4C-980E-98CC2372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664674-14D8-6D42-9B0F-7C526CD4B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3CBF15-1E5F-9745-B639-2CF993E76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2A8170A-A4CF-C543-815D-D3342E0A9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34A9EE-4729-8945-A752-C6191C673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554074-A1D7-8046-BB85-0FEF2050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A327F7-0000-2E4D-8E63-C66A6147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90262E-5BD6-9A49-B6D2-AB610F70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54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1A6A-594F-4544-9AD4-385F747F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0BE14B-5BB2-1A4B-876B-89FD2B4B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19C18A-4B7F-0743-A178-025D35C4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FA94E21-F382-CE48-B18B-A9CBE17E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63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8EA70B6-1828-4948-84DA-7D923E45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C6AFAE-552C-A244-82F0-947074B1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4223BD-09EB-A348-808D-0995BB38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46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43309-B842-0741-86AD-270BA721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4F7A9F-3A57-1E48-8D23-62531389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AAD59F-74A3-C744-A704-50960503A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E9B343-A28A-EA47-944D-7A684897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44662C-4E6E-A943-841D-F74C88F2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04926D-72BA-2443-8394-5B3D539E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08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A00AD-45E7-F84E-976F-0B53C982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1B5C1D4-7736-C84C-9571-0C2B0E67D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A9ECD9-8C44-6C48-88A1-626CF8689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8E6719-A10D-DA46-8452-89F06C91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AA49F8-7928-5B41-9D00-83E0008A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77BAB2-3558-BC4A-B51F-A0328876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205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3AF8639-D409-344E-B7EE-C2E6DB20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90E8FA-CEA3-424F-B651-B1E103277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3C5B3B-E3CD-B545-9536-E20816731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0B05B-05E9-F04F-9F8F-D6609592977C}" type="datetimeFigureOut">
              <a:rPr lang="nl-NL" smtClean="0"/>
              <a:t>21-02-2024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F98B39-CB30-D248-8BCE-1CF7D5BA7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E7EC9C-E8D9-6748-B6A5-E8FD603A1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53B23-6FD8-544C-9C02-73EA6121AC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82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08M6cGX2Zo?feature=oembed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d.com/talks/joe_landolina_this_gel_can_make_you_stop_bleeding_instantl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nmw.nl/nl/over-zonmw/internationaal/klimaat-duurzaamheid-en-mili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rouw.nl/zorg/zorgverleners-luiden-noodklok-voor-klimaat-en-gezondheid~b5a2d2da/" TargetMode="External"/><Relationship Id="rId5" Type="http://schemas.openxmlformats.org/officeDocument/2006/relationships/hyperlink" Target="https://milieuplatformzorg.nl/green-deal/" TargetMode="External"/><Relationship Id="rId4" Type="http://schemas.openxmlformats.org/officeDocument/2006/relationships/hyperlink" Target="https://youtu.be/YOEwRkbqm4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bill_davenhall_your_health_depends_on_where_you_liv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htmeetnet.n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hyperlink" Target="https://www.studioroosegaarde.net/project/smog-free-tower" TargetMode="External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jeff_speck_the_walkable_city?language=en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vAD7wUQJ0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overheid.nl/documenten/rapporten/2022/09/16/integraal-zorgakkoord-samen-werken-aan-gezonde-zorg" TargetMode="External"/><Relationship Id="rId7" Type="http://schemas.openxmlformats.org/officeDocument/2006/relationships/hyperlink" Target="https://www.rijksoverheid.nl/documenten/publicaties/2022/09/30/programmatoekomstbestendigearbeidsmarktzorgwelzij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cz.nl/wozo-programma-ouderenzorg-meer-digitaal-meer-thuis-en-meer-eigen-regie/?gclid=Cj0KCQjwnMWkBhDLARIsAHBOfto0-DRvlc9_uCLrOpErdMrjTxTwPlPMAm9KOksLX50jVygQf3O7CkUaApNaEALw_wcB" TargetMode="External"/><Relationship Id="rId5" Type="http://schemas.openxmlformats.org/officeDocument/2006/relationships/hyperlink" Target="https://milieuplatformzorg.nl/green-deal/" TargetMode="External"/><Relationship Id="rId4" Type="http://schemas.openxmlformats.org/officeDocument/2006/relationships/hyperlink" Target="https://gezondactiefleven.nl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vI0EjK3ZZg?feature=oembed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54799" y="640081"/>
            <a:ext cx="4897119" cy="3538217"/>
          </a:xfrm>
          <a:noFill/>
        </p:spPr>
        <p:txBody>
          <a:bodyPr>
            <a:normAutofit/>
          </a:bodyPr>
          <a:lstStyle/>
          <a:p>
            <a:pPr algn="l"/>
            <a:r>
              <a:rPr lang="nl-NL"/>
              <a:t>Lifestyle</a:t>
            </a:r>
            <a:br>
              <a:rPr lang="nl-NL"/>
            </a:br>
            <a:r>
              <a:rPr lang="nl-NL"/>
              <a:t>gezondheid in steden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654799" y="4660903"/>
            <a:ext cx="4897120" cy="1557017"/>
          </a:xfrm>
          <a:noFill/>
        </p:spPr>
        <p:txBody>
          <a:bodyPr>
            <a:normAutofit/>
          </a:bodyPr>
          <a:lstStyle/>
          <a:p>
            <a:pPr algn="l"/>
            <a:r>
              <a:rPr lang="nl-NL" dirty="0"/>
              <a:t>Leerjaar 3 – periode 3</a:t>
            </a:r>
            <a:endParaRPr lang="nl-NL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sresultaat voor gezonde medewe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500" y="1344157"/>
            <a:ext cx="4169664" cy="41696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492C71F2-7657-4A22-BE4C-647EEDE9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56400" y="442874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77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Next steps in health &amp; medicine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0541624B-9B96-40AC-876F-9D788F2F0A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431366"/>
              </p:ext>
            </p:extLst>
          </p:nvPr>
        </p:nvGraphicFramePr>
        <p:xfrm>
          <a:off x="5580845" y="2737546"/>
          <a:ext cx="7321018" cy="332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nlinemedia 2" descr="What is Personalized Medicine?">
            <a:hlinkClick r:id="" action="ppaction://media"/>
            <a:extLst>
              <a:ext uri="{FF2B5EF4-FFF2-40B4-BE49-F238E27FC236}">
                <a16:creationId xmlns:a16="http://schemas.microsoft.com/office/drawing/2014/main" id="{E0242DE2-4EFC-BB52-67C7-E0DBD01882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10064" y="1547496"/>
            <a:ext cx="6061947" cy="34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5A8E5-AE8E-5F4D-9DD3-6732361F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Nieuwe manier van vaccineren </a:t>
            </a:r>
          </a:p>
        </p:txBody>
      </p:sp>
      <p:pic>
        <p:nvPicPr>
          <p:cNvPr id="1026" name="Picture 2" descr="Afbeeldingsresultaat voor vaccine p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294" y="2742397"/>
            <a:ext cx="3418044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vaccine p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516" y="3346040"/>
            <a:ext cx="4974336" cy="20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9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personalized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75" y="1844675"/>
            <a:ext cx="4178300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personalized medic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225" y="1844675"/>
            <a:ext cx="6230938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D37312-EEF2-AA45-9923-8D9BF0D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Gepersonaliseerde medicijnen</a:t>
            </a:r>
          </a:p>
        </p:txBody>
      </p:sp>
    </p:spTree>
    <p:extLst>
      <p:ext uri="{BB962C8B-B14F-4D97-AF65-F5344CB8AC3E}">
        <p14:creationId xmlns:p14="http://schemas.microsoft.com/office/powerpoint/2010/main" val="13422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lose-up van glazen laboratoriumapparatuur">
            <a:extLst>
              <a:ext uri="{FF2B5EF4-FFF2-40B4-BE49-F238E27FC236}">
                <a16:creationId xmlns:a16="http://schemas.microsoft.com/office/drawing/2014/main" id="{17E7C67E-C219-4157-A282-23D1D6B5F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Uitvinding om wonden te helen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Link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542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A37E9-7CC2-A241-AFB5-C92F8A1E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Aspecten gezondheid</a:t>
            </a:r>
          </a:p>
        </p:txBody>
      </p:sp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6457A6B2-4BB8-F54A-9B49-4E8C1EAF4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18" y="2059362"/>
            <a:ext cx="7511301" cy="3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0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F155EF-B40D-5541-A7D8-BAF5882F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4100">
                <a:solidFill>
                  <a:srgbClr val="FFFFFF"/>
                </a:solidFill>
              </a:rPr>
              <a:t>Klimaat, duurzaamheid en gezondheid</a:t>
            </a:r>
            <a:endParaRPr lang="nl-NL" sz="41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06955-BCC4-C84A-BBB2-728A580FB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r>
              <a:rPr lang="nl-NL" sz="2400" b="1" dirty="0">
                <a:hlinkClick r:id="rId3"/>
              </a:rPr>
              <a:t>https://www.zonmw.nl/nl/over-zonmw/internationaal/klimaat-duurzaamheid-en-milieu/</a:t>
            </a: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r>
              <a:rPr lang="nl-NL" sz="2400" b="1" dirty="0"/>
              <a:t>Klimaat en gezondheid</a:t>
            </a:r>
          </a:p>
          <a:p>
            <a:r>
              <a:rPr lang="nl-NL" sz="2400" dirty="0"/>
              <a:t>infectieziekten</a:t>
            </a:r>
          </a:p>
          <a:p>
            <a:r>
              <a:rPr lang="nl-NL" sz="2400" dirty="0"/>
              <a:t>voedselveiligheid en -zekerheid</a:t>
            </a:r>
          </a:p>
          <a:p>
            <a:r>
              <a:rPr lang="nl-NL" sz="2400" dirty="0"/>
              <a:t>huidkanker door </a:t>
            </a:r>
            <a:r>
              <a:rPr lang="nl-NL" sz="2400" dirty="0" err="1"/>
              <a:t>UV-straling</a:t>
            </a:r>
            <a:endParaRPr lang="nl-NL" sz="2400" dirty="0"/>
          </a:p>
          <a:p>
            <a:r>
              <a:rPr lang="nl-NL" sz="2400" dirty="0"/>
              <a:t>allergieën</a:t>
            </a:r>
          </a:p>
          <a:p>
            <a:r>
              <a:rPr lang="nl-NL" sz="2400" dirty="0"/>
              <a:t>hitte in de stad</a:t>
            </a:r>
          </a:p>
          <a:p>
            <a:r>
              <a:rPr lang="nl-NL" sz="2400" dirty="0"/>
              <a:t>wateroverlast</a:t>
            </a:r>
          </a:p>
          <a:p>
            <a:r>
              <a:rPr lang="nl-NL" sz="2400" dirty="0"/>
              <a:t>longproblemen (COPD) door fijnstof</a:t>
            </a:r>
          </a:p>
          <a:p>
            <a:r>
              <a:rPr lang="nl-NL" sz="2400" dirty="0"/>
              <a:t>gezonde leefomgeving (water, groen)</a:t>
            </a:r>
            <a:br>
              <a:rPr lang="nl-NL" sz="2400" dirty="0"/>
            </a:br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Microplastics en gezondheid</a:t>
            </a:r>
          </a:p>
          <a:p>
            <a:r>
              <a:rPr lang="nl-NL" sz="2400" dirty="0">
                <a:hlinkClick r:id="rId4"/>
              </a:rPr>
              <a:t>https://youtu.be/YOEwRkbqm4A</a:t>
            </a:r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Green Deal Zorg, CO2 vanuit de zorg resten medicijnen in (afval)water.</a:t>
            </a:r>
          </a:p>
          <a:p>
            <a:pPr marL="0" indent="0">
              <a:buNone/>
            </a:pPr>
            <a:r>
              <a:rPr lang="nl-NL" sz="2400" b="1" dirty="0">
                <a:hlinkClick r:id="rId5"/>
              </a:rPr>
              <a:t>https://milieuplatformzorg.nl/green-deal/</a:t>
            </a:r>
            <a:endParaRPr lang="nl-NL" sz="2400" b="1" dirty="0"/>
          </a:p>
          <a:p>
            <a:pPr marL="0" indent="0">
              <a:buNone/>
            </a:pPr>
            <a:r>
              <a:rPr lang="nl-NL" sz="2400" b="1" dirty="0">
                <a:hlinkClick r:id="rId6"/>
              </a:rPr>
              <a:t>https://www.trouw.nl/zorg/zorgverleners-luiden-noodklok-voor-klimaat-en-gezondheid~b5a2d2da/</a:t>
            </a: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20968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B5454CBB-83D1-C847-B378-CE4E9D7A7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53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535D52-BB9F-7142-B24A-2A72AC4B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Ecologische intelligentie </a:t>
            </a:r>
            <a:br>
              <a:rPr lang="nl-NL">
                <a:solidFill>
                  <a:srgbClr val="FFFFFF"/>
                </a:solidFill>
              </a:rPr>
            </a:br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244CC5-46AA-5349-B26F-85BAD682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dirty="0"/>
              <a:t>is de intelligentie waarmee we in harmonie kunnen leven met onze omgeving en elkaar. (voor de echte definitie zie zijn boek). </a:t>
            </a:r>
            <a:br>
              <a:rPr lang="nl-NL" dirty="0"/>
            </a:br>
            <a:r>
              <a:rPr lang="nl-NL" dirty="0"/>
              <a:t>Je mag consumeren maar in ruil voor je bijdrage aan het ecosysteem.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84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 je woont bepaald je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Link filmpje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1293FD-F7F1-473C-B5D3-D1A9CC1AB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7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8596313" cy="1320800"/>
          </a:xfrm>
        </p:spPr>
        <p:txBody>
          <a:bodyPr/>
          <a:lstStyle/>
          <a:p>
            <a:r>
              <a:rPr lang="nl-NL" dirty="0"/>
              <a:t> De gezonde stad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1616075"/>
            <a:ext cx="10515600" cy="2017713"/>
          </a:xfrm>
        </p:spPr>
        <p:txBody>
          <a:bodyPr/>
          <a:lstStyle/>
          <a:p>
            <a:r>
              <a:rPr lang="nl-NL" dirty="0"/>
              <a:t> Gezond eten en bewegen is niet langer voldoende om gezond te zijn</a:t>
            </a:r>
          </a:p>
          <a:p>
            <a:r>
              <a:rPr lang="nl-NL" dirty="0"/>
              <a:t> De omgeving zorgt voor een groot gedeelte of je ziek wordt </a:t>
            </a:r>
          </a:p>
          <a:p>
            <a:r>
              <a:rPr lang="nl-NL" dirty="0"/>
              <a:t> Het creëren van een gezonde stad is essentieel voor een gezonde toekomst, maar ook ontzettend moeilijk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189595" y="4038942"/>
            <a:ext cx="5057775" cy="17235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Diverse factoren bedreigen de gezondheid van de moderne (stads)mens. Onze lifestyle, wordt gekenmerkt door een </a:t>
            </a:r>
            <a:r>
              <a:rPr lang="nl-NL" sz="1600" b="1" dirty="0"/>
              <a:t>zittend bestaan</a:t>
            </a:r>
            <a:r>
              <a:rPr lang="nl-NL" sz="1600" dirty="0"/>
              <a:t>, te</a:t>
            </a:r>
            <a:r>
              <a:rPr lang="nl-NL" sz="1600" b="1" dirty="0"/>
              <a:t> weinig lichaamsbeweging </a:t>
            </a:r>
            <a:r>
              <a:rPr lang="nl-NL" sz="1600" dirty="0"/>
              <a:t>en teveel </a:t>
            </a:r>
            <a:r>
              <a:rPr lang="nl-NL" sz="1600" b="1" dirty="0"/>
              <a:t>onrust</a:t>
            </a:r>
            <a:r>
              <a:rPr lang="nl-NL" sz="1600" dirty="0"/>
              <a:t>, </a:t>
            </a:r>
            <a:r>
              <a:rPr lang="nl-NL" sz="1600" b="1" dirty="0"/>
              <a:t>spanning</a:t>
            </a:r>
            <a:r>
              <a:rPr lang="nl-NL" sz="1600" dirty="0"/>
              <a:t> en </a:t>
            </a:r>
            <a:r>
              <a:rPr lang="nl-NL" sz="1600" b="1" dirty="0"/>
              <a:t>stress</a:t>
            </a:r>
            <a:r>
              <a:rPr lang="nl-NL" sz="1600" dirty="0"/>
              <a:t>.</a:t>
            </a:r>
          </a:p>
          <a:p>
            <a:endParaRPr lang="nl-NL" sz="1400" dirty="0"/>
          </a:p>
          <a:p>
            <a:endParaRPr lang="nl-NL" sz="1400" dirty="0"/>
          </a:p>
          <a:p>
            <a:r>
              <a:rPr lang="nl-NL" sz="1400" i="1" dirty="0"/>
              <a:t>Bron: degroenestad.nl/dossiers/gezondheid/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155" y="3170057"/>
            <a:ext cx="5262395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4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Leerdoelen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nl-NL" sz="2200" dirty="0"/>
          </a:p>
          <a:p>
            <a:endParaRPr lang="nl-NL" sz="2200" dirty="0"/>
          </a:p>
          <a:p>
            <a:r>
              <a:rPr lang="nl-NL" sz="2200" dirty="0"/>
              <a:t>Je bent bekend bekend met trends en ontwikkelingen op het gebied van gezondheidszorg</a:t>
            </a:r>
          </a:p>
          <a:p>
            <a:r>
              <a:rPr lang="nl-NL" sz="2200" dirty="0"/>
              <a:t>Je bent bekend met trends en ontwikkelingen aangaande de aspecten van een gezonde leefstijl</a:t>
            </a:r>
          </a:p>
          <a:p>
            <a:r>
              <a:rPr lang="nl-NL" sz="2200" dirty="0"/>
              <a:t>Je kunt aangeven hoe de omgeving van invloed is op de gezondheid. </a:t>
            </a:r>
          </a:p>
          <a:p>
            <a:r>
              <a:rPr lang="nl-NL" sz="2200" dirty="0"/>
              <a:t>Je kunt de relatie tussen luchtkwaliteit en gezondheid uitleggen. Je kunt de rol van fijn stof hierin uitleggen.</a:t>
            </a:r>
          </a:p>
          <a:p>
            <a:r>
              <a:rPr lang="nl-NL" sz="2200" dirty="0"/>
              <a:t>Je kunt de term ‘gebouwenziekte’ uitleggen en verschillende oorzaken hiervan benoemen. </a:t>
            </a:r>
          </a:p>
          <a:p>
            <a:r>
              <a:rPr lang="nl-NL" sz="2200" dirty="0"/>
              <a:t>Je kunt het effect van planten/groen op de omgeving en gezondheid benoemen. </a:t>
            </a:r>
          </a:p>
          <a:p>
            <a:endParaRPr lang="nl-NL" sz="2200" dirty="0"/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252197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Luchtkwaliteit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hlinkClick r:id="rId3"/>
              </a:rPr>
              <a:t>https://www.luchtmeetnet.nl</a:t>
            </a:r>
            <a:endParaRPr lang="en-US" sz="1800"/>
          </a:p>
          <a:p>
            <a:pPr marL="0" indent="0">
              <a:buNone/>
            </a:pPr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461" y="599325"/>
            <a:ext cx="1288352" cy="2741177"/>
          </a:xfrm>
          <a:prstGeom prst="rect">
            <a:avLst/>
          </a:prstGeom>
        </p:spPr>
      </p:pic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136" y="3638358"/>
            <a:ext cx="4185003" cy="27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89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-NL" sz="4000"/>
              <a:t>Luchtkwaliteit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-NL" sz="2400" dirty="0"/>
              <a:t>Fijn stof wordt gezien als de kwalijkste verontreiniging van de stedelijke atmosfeer </a:t>
            </a:r>
          </a:p>
          <a:p>
            <a:r>
              <a:rPr lang="nl-NL" sz="2400" dirty="0"/>
              <a:t>Fijn stof leidt tot veel grotere gezondheidsrisico’s dan eerder werd gedacht</a:t>
            </a:r>
          </a:p>
          <a:p>
            <a:r>
              <a:rPr lang="nl-NL" sz="2400" dirty="0"/>
              <a:t>Auto’s zijn een grote veroorzaker van hoge fijnstofwaarden in steden 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58486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1F252-7C01-6844-BAB2-38540AC9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Fijn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stof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verzamelnaam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kleine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deeltjes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de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lucht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7A6BFB-77EA-9E46-AAD6-C086F040E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Via </a:t>
            </a:r>
            <a:r>
              <a:rPr lang="en-US" sz="1700" dirty="0" err="1"/>
              <a:t>inademing</a:t>
            </a:r>
            <a:r>
              <a:rPr lang="en-US" sz="1700" dirty="0"/>
              <a:t> </a:t>
            </a:r>
            <a:r>
              <a:rPr lang="en-US" sz="1700" dirty="0" err="1"/>
              <a:t>komt</a:t>
            </a:r>
            <a:r>
              <a:rPr lang="en-US" sz="1700" dirty="0"/>
              <a:t> </a:t>
            </a:r>
            <a:r>
              <a:rPr lang="en-US" sz="1700" dirty="0" err="1"/>
              <a:t>fijn</a:t>
            </a:r>
            <a:r>
              <a:rPr lang="en-US" sz="1700" dirty="0"/>
              <a:t> </a:t>
            </a:r>
            <a:r>
              <a:rPr lang="en-US" sz="1700" dirty="0" err="1"/>
              <a:t>stof</a:t>
            </a:r>
            <a:r>
              <a:rPr lang="en-US" sz="1700" dirty="0"/>
              <a:t> </a:t>
            </a:r>
            <a:r>
              <a:rPr lang="en-US" sz="1700" dirty="0" err="1"/>
              <a:t>terecht</a:t>
            </a:r>
            <a:r>
              <a:rPr lang="en-US" sz="1700" dirty="0"/>
              <a:t> in </a:t>
            </a:r>
            <a:r>
              <a:rPr lang="en-US" sz="1700" dirty="0" err="1"/>
              <a:t>neus</a:t>
            </a:r>
            <a:r>
              <a:rPr lang="en-US" sz="1700" dirty="0"/>
              <a:t>, de </a:t>
            </a:r>
            <a:r>
              <a:rPr lang="en-US" sz="1700" dirty="0" err="1"/>
              <a:t>bovenste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onderste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in de </a:t>
            </a:r>
            <a:r>
              <a:rPr lang="en-US" sz="1700" dirty="0" err="1"/>
              <a:t>longen</a:t>
            </a:r>
            <a:r>
              <a:rPr lang="en-US" sz="1700" dirty="0"/>
              <a:t>. Hoe </a:t>
            </a:r>
            <a:r>
              <a:rPr lang="en-US" sz="1700" dirty="0" err="1"/>
              <a:t>kleiner</a:t>
            </a:r>
            <a:r>
              <a:rPr lang="en-US" sz="1700" dirty="0"/>
              <a:t> de diameter van het </a:t>
            </a:r>
            <a:r>
              <a:rPr lang="en-US" sz="1700" dirty="0" err="1"/>
              <a:t>stof</a:t>
            </a:r>
            <a:r>
              <a:rPr lang="en-US" sz="1700" dirty="0"/>
              <a:t>, hoe </a:t>
            </a:r>
            <a:r>
              <a:rPr lang="en-US" sz="1700" dirty="0" err="1"/>
              <a:t>dieper</a:t>
            </a:r>
            <a:r>
              <a:rPr lang="en-US" sz="1700" dirty="0"/>
              <a:t> </a:t>
            </a:r>
            <a:r>
              <a:rPr lang="en-US" sz="1700" dirty="0" err="1"/>
              <a:t>dit</a:t>
            </a:r>
            <a:r>
              <a:rPr lang="en-US" sz="1700" dirty="0"/>
              <a:t> de </a:t>
            </a:r>
            <a:r>
              <a:rPr lang="en-US" sz="1700" dirty="0" err="1"/>
              <a:t>longen</a:t>
            </a:r>
            <a:r>
              <a:rPr lang="en-US" sz="1700" dirty="0"/>
              <a:t> </a:t>
            </a:r>
            <a:r>
              <a:rPr lang="en-US" sz="1700" dirty="0" err="1"/>
              <a:t>binnendringt</a:t>
            </a:r>
            <a:r>
              <a:rPr lang="en-US" sz="1700" dirty="0"/>
              <a:t>. PM10 </a:t>
            </a:r>
            <a:r>
              <a:rPr lang="en-US" sz="1700" dirty="0" err="1"/>
              <a:t>fijnstof</a:t>
            </a:r>
            <a:r>
              <a:rPr lang="en-US" sz="1700" dirty="0"/>
              <a:t>  </a:t>
            </a:r>
            <a:r>
              <a:rPr lang="en-US" sz="1700" dirty="0" err="1"/>
              <a:t>kan</a:t>
            </a:r>
            <a:r>
              <a:rPr lang="en-US" sz="1700" dirty="0"/>
              <a:t> </a:t>
            </a:r>
            <a:r>
              <a:rPr lang="en-US" sz="1700" dirty="0" err="1"/>
              <a:t>bij</a:t>
            </a:r>
            <a:r>
              <a:rPr lang="en-US" sz="1700" dirty="0"/>
              <a:t> </a:t>
            </a:r>
            <a:r>
              <a:rPr lang="en-US" sz="1700" dirty="0" err="1"/>
              <a:t>inademen</a:t>
            </a:r>
            <a:r>
              <a:rPr lang="en-US" sz="1700" dirty="0"/>
              <a:t> </a:t>
            </a:r>
            <a:r>
              <a:rPr lang="en-US" sz="1700" dirty="0" err="1"/>
              <a:t>binnendringen</a:t>
            </a:r>
            <a:r>
              <a:rPr lang="en-US" sz="1700" dirty="0"/>
              <a:t> tot in de </a:t>
            </a:r>
            <a:r>
              <a:rPr lang="en-US" sz="1700" dirty="0" err="1"/>
              <a:t>bovenste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, PM2,5 </a:t>
            </a:r>
            <a:r>
              <a:rPr lang="en-US" sz="1700" dirty="0" err="1"/>
              <a:t>fijnstof</a:t>
            </a:r>
            <a:r>
              <a:rPr lang="en-US" sz="1700" dirty="0"/>
              <a:t>  tot in de </a:t>
            </a:r>
            <a:r>
              <a:rPr lang="en-US" sz="1700" dirty="0" err="1"/>
              <a:t>diepere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ultrafijn</a:t>
            </a:r>
            <a:r>
              <a:rPr lang="en-US" sz="1700" dirty="0"/>
              <a:t> </a:t>
            </a:r>
            <a:r>
              <a:rPr lang="en-US" sz="1700" dirty="0" err="1"/>
              <a:t>stof</a:t>
            </a:r>
            <a:r>
              <a:rPr lang="en-US" sz="1700" dirty="0"/>
              <a:t> </a:t>
            </a:r>
            <a:r>
              <a:rPr lang="en-US" sz="1700" dirty="0" err="1"/>
              <a:t>kan</a:t>
            </a:r>
            <a:r>
              <a:rPr lang="en-US" sz="1700" dirty="0"/>
              <a:t> tot in de </a:t>
            </a:r>
            <a:r>
              <a:rPr lang="en-US" sz="1700" dirty="0" err="1"/>
              <a:t>longblaasjes</a:t>
            </a:r>
            <a:r>
              <a:rPr lang="en-US" sz="1700" dirty="0"/>
              <a:t> </a:t>
            </a:r>
            <a:r>
              <a:rPr lang="en-US" sz="1700" dirty="0" err="1"/>
              <a:t>binnendringen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hier</a:t>
            </a:r>
            <a:r>
              <a:rPr lang="en-US" sz="1700" dirty="0"/>
              <a:t> in het </a:t>
            </a:r>
            <a:r>
              <a:rPr lang="en-US" sz="1700" dirty="0" err="1"/>
              <a:t>bloed</a:t>
            </a:r>
            <a:r>
              <a:rPr lang="en-US" sz="1700" dirty="0"/>
              <a:t> </a:t>
            </a:r>
            <a:r>
              <a:rPr lang="en-US" sz="1700" dirty="0" err="1"/>
              <a:t>worden</a:t>
            </a:r>
            <a:r>
              <a:rPr lang="en-US" sz="1700" dirty="0"/>
              <a:t> </a:t>
            </a:r>
            <a:r>
              <a:rPr lang="en-US" sz="1700" dirty="0" err="1"/>
              <a:t>opgenomen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r>
              <a:rPr lang="en-US" sz="1100" dirty="0" err="1"/>
              <a:t>bron</a:t>
            </a:r>
            <a:r>
              <a:rPr lang="en-US" sz="1100" dirty="0"/>
              <a:t> https://</a:t>
            </a:r>
            <a:r>
              <a:rPr lang="en-US" sz="1100" dirty="0" err="1"/>
              <a:t>www.rivm.nl</a:t>
            </a:r>
            <a:r>
              <a:rPr lang="en-US" sz="1100" dirty="0"/>
              <a:t>/</a:t>
            </a:r>
            <a:r>
              <a:rPr lang="en-US" sz="1100" dirty="0" err="1"/>
              <a:t>ggd-richtlijn-medische-milieukunde-luchtkwaliteit-en-gezondheid</a:t>
            </a:r>
            <a:r>
              <a:rPr lang="en-US" sz="1100" dirty="0"/>
              <a:t>/</a:t>
            </a:r>
            <a:r>
              <a:rPr lang="en-US" sz="1100" dirty="0" err="1"/>
              <a:t>gezondheidseffecten-luchtverontreiniging</a:t>
            </a:r>
            <a:r>
              <a:rPr lang="en-US" sz="1100" dirty="0"/>
              <a:t>/</a:t>
            </a:r>
            <a:r>
              <a:rPr lang="en-US" sz="1100" dirty="0" err="1"/>
              <a:t>luchtkwaliteit-fijn-stof</a:t>
            </a:r>
            <a:r>
              <a:rPr lang="en-US" sz="1100" dirty="0"/>
              <a:t> ).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666EB6A-62C3-B144-B3C4-68B523E691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56" y="1782981"/>
            <a:ext cx="5777340" cy="43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2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886829A-9280-184C-9F84-DC0200F8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Fijn stof gezondheid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B35B97-473A-1547-92C1-FD74EAC3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sz="2400"/>
              <a:t>Langdurige blootstelling aan fijn stof</a:t>
            </a:r>
          </a:p>
          <a:p>
            <a:r>
              <a:rPr lang="nl-NL" sz="2400"/>
              <a:t>In het rapport van de Gezondheidsraad (2018) wordt geconcludeerd dat de volgende effecten een oorzakelijk verband hebben met langdurige blootstelling aan fijnstof:</a:t>
            </a:r>
          </a:p>
          <a:p>
            <a:r>
              <a:rPr lang="nl-NL" sz="2400"/>
              <a:t>Sterfte of verkorting van de levensduur,</a:t>
            </a:r>
          </a:p>
          <a:p>
            <a:r>
              <a:rPr lang="nl-NL" sz="2400"/>
              <a:t>Hart- en vaatziekten, vaatvernauwing, verhoogde bloedstolling en verhoogde hartslag,</a:t>
            </a:r>
          </a:p>
          <a:p>
            <a:r>
              <a:rPr lang="nl-NL" sz="2400"/>
              <a:t>Longkanker en chronisch, obstructieve longziekte (COPD), vermindering van de longfunctie, verergering (en ontstaan) van astma (vooral bij kinderen), toename van luchtwegklachten zoals piepen, hoesten en kortademigheid.</a:t>
            </a:r>
          </a:p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863169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5A8E5-AE8E-5F4D-9DD3-6732361F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Luchtvervuiling in de grootste steden</a:t>
            </a:r>
          </a:p>
        </p:txBody>
      </p:sp>
      <p:pic>
        <p:nvPicPr>
          <p:cNvPr id="5" name="Afbeelding 4" descr="Afbeelding met schermafbeelding&#10;&#10;Automatisch gegenereerde beschrijving"/>
          <p:cNvPicPr>
            <a:picLocks noChangeAspect="1"/>
          </p:cNvPicPr>
          <p:nvPr/>
        </p:nvPicPr>
        <p:blipFill rotWithShape="1">
          <a:blip r:embed="rId3"/>
          <a:srcRect l="8410" r="13492" b="1"/>
          <a:stretch/>
        </p:blipFill>
        <p:spPr>
          <a:xfrm>
            <a:off x="545243" y="858525"/>
            <a:ext cx="7608293" cy="52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465676"/>
            <a:ext cx="5451504" cy="2754602"/>
          </a:xfrm>
        </p:spPr>
        <p:txBody>
          <a:bodyPr anchor="b">
            <a:normAutofit/>
          </a:bodyPr>
          <a:lstStyle/>
          <a:p>
            <a:r>
              <a:rPr lang="nl-NL" sz="4000"/>
              <a:t>Luchtzuiverende toren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3393569"/>
            <a:ext cx="3018553" cy="31238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r>
              <a:rPr lang="nl-NL" sz="2000">
                <a:hlinkClick r:id="rId5"/>
              </a:rPr>
              <a:t>Website Roosegaarde </a:t>
            </a:r>
            <a:endParaRPr lang="nl-NL" sz="2000"/>
          </a:p>
        </p:txBody>
      </p:sp>
      <p:pic>
        <p:nvPicPr>
          <p:cNvPr id="6" name="World Economic Forum - Smog Free Project by Roosegaarde-HD" descr="Afbeelding met groot, rijden, mensen, trein&#10;&#10;Automatisch gegenereerde beschrijv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500" y="4018964"/>
            <a:ext cx="1873047" cy="1873047"/>
          </a:xfrm>
          <a:prstGeom prst="rect">
            <a:avLst/>
          </a:prstGeom>
        </p:spPr>
      </p:pic>
      <p:pic>
        <p:nvPicPr>
          <p:cNvPr id="5" name="Afbeelding 4" descr="Afbeelding met gras, buiten, gebouw, veld&#10;&#10;Automatisch gegenereerde beschrijvi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016" y="1909854"/>
            <a:ext cx="2170239" cy="28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37312-EEF2-AA45-9923-8D9BF0D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88" y="561713"/>
            <a:ext cx="5376722" cy="2270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Luchtzuiverende fietsen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43" y="4554131"/>
            <a:ext cx="2229761" cy="8027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00" y="2242064"/>
            <a:ext cx="3030272" cy="21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-NL" sz="4000"/>
              <a:t>Luchtkwaliteit in gebouwen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-NL" sz="1500"/>
              <a:t>Tegenwoordig brengen we tot 90% van ons leven door in gebouwen. </a:t>
            </a:r>
          </a:p>
          <a:p>
            <a:endParaRPr lang="nl-NL" sz="1500"/>
          </a:p>
          <a:p>
            <a:r>
              <a:rPr lang="nl-NL" sz="1500"/>
              <a:t>Onderzoeken hebben aangetoond dat de lucht in gebouwen soms tot 10x vuiler is dan daarbuiten. </a:t>
            </a:r>
          </a:p>
          <a:p>
            <a:endParaRPr lang="nl-NL" sz="1500"/>
          </a:p>
          <a:p>
            <a:r>
              <a:rPr lang="nl-NL" sz="1500"/>
              <a:t>Gebouwen zijn steeds beter geïsoleerd. Stoffen en gassen blijven daardoor hangen. </a:t>
            </a:r>
          </a:p>
          <a:p>
            <a:endParaRPr lang="nl-NL" sz="1500"/>
          </a:p>
          <a:p>
            <a:r>
              <a:rPr lang="nl-NL" sz="1500"/>
              <a:t>Vloerbedekking, meubels e.d. bestaan voornamelijk uit kunststoffen die verlijmd zijn met kunstharsen en lijmen. </a:t>
            </a:r>
          </a:p>
          <a:p>
            <a:pPr marL="0" indent="0">
              <a:buNone/>
            </a:pPr>
            <a:endParaRPr lang="nl-NL" sz="1500"/>
          </a:p>
        </p:txBody>
      </p:sp>
    </p:spTree>
    <p:extLst>
      <p:ext uri="{BB962C8B-B14F-4D97-AF65-F5344CB8AC3E}">
        <p14:creationId xmlns:p14="http://schemas.microsoft.com/office/powerpoint/2010/main" val="2514369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/>
              <a:t>Gebouwenziekte of Sick Building Syndrome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 dirty="0"/>
              <a:t>Allerlei gezondheidsklachten die veroorzaakt kunnen worden door invloeden van gebouwen: </a:t>
            </a:r>
          </a:p>
          <a:p>
            <a:pPr marL="0" indent="0">
              <a:buNone/>
            </a:pPr>
            <a:r>
              <a:rPr lang="nl-NL" sz="1400" dirty="0"/>
              <a:t>– klimaat beleving</a:t>
            </a:r>
          </a:p>
          <a:p>
            <a:pPr marL="0" indent="0">
              <a:buNone/>
            </a:pPr>
            <a:r>
              <a:rPr lang="nl-NL" sz="1400" dirty="0"/>
              <a:t>– airconditioning</a:t>
            </a:r>
          </a:p>
          <a:p>
            <a:pPr marL="0" indent="0">
              <a:buNone/>
            </a:pPr>
            <a:r>
              <a:rPr lang="nl-NL" sz="1400" dirty="0"/>
              <a:t>– privacy</a:t>
            </a:r>
          </a:p>
          <a:p>
            <a:pPr marL="0" indent="0">
              <a:buNone/>
            </a:pPr>
            <a:r>
              <a:rPr lang="nl-NL" sz="1400" dirty="0"/>
              <a:t>– geluidshinder</a:t>
            </a:r>
          </a:p>
          <a:p>
            <a:pPr marL="0" indent="0">
              <a:buNone/>
            </a:pPr>
            <a:r>
              <a:rPr lang="nl-NL" sz="1400" dirty="0"/>
              <a:t>– elektrostatische schokken</a:t>
            </a:r>
          </a:p>
          <a:p>
            <a:pPr marL="0" indent="0">
              <a:buNone/>
            </a:pPr>
            <a:r>
              <a:rPr lang="nl-NL" sz="1400" dirty="0"/>
              <a:t>– verlies van concentratievermogen</a:t>
            </a:r>
          </a:p>
          <a:p>
            <a:pPr marL="0" indent="0">
              <a:buNone/>
            </a:pPr>
            <a:r>
              <a:rPr lang="nl-NL" sz="1400" dirty="0"/>
              <a:t>– verlichting (niveau en kwaliteit)</a:t>
            </a:r>
          </a:p>
          <a:p>
            <a:pPr marL="0" indent="0">
              <a:buNone/>
            </a:pPr>
            <a:r>
              <a:rPr lang="nl-NL" sz="1400" dirty="0"/>
              <a:t>– lichtreflectie</a:t>
            </a:r>
          </a:p>
          <a:p>
            <a:pPr marL="0" indent="0">
              <a:buNone/>
            </a:pPr>
            <a:r>
              <a:rPr lang="nl-NL" sz="1400" dirty="0"/>
              <a:t>– ventilatie</a:t>
            </a:r>
          </a:p>
          <a:p>
            <a:pPr marL="0" indent="0">
              <a:buNone/>
            </a:pPr>
            <a:r>
              <a:rPr lang="nl-NL" sz="1400" dirty="0"/>
              <a:t>– zonwering</a:t>
            </a:r>
          </a:p>
          <a:p>
            <a:pPr marL="0" indent="0">
              <a:buNone/>
            </a:pPr>
            <a:r>
              <a:rPr lang="nl-NL" sz="1400" dirty="0"/>
              <a:t>– temperatuur</a:t>
            </a:r>
          </a:p>
        </p:txBody>
      </p:sp>
      <p:pic>
        <p:nvPicPr>
          <p:cNvPr id="1026" name="Picture 2" descr="Afbeeldingsresultaat voor sick building synd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320" y="2072330"/>
            <a:ext cx="6253212" cy="37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81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/>
              <a:t>Oorzaken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/>
              <a:t>Gebruikers van gebouwen noemen over het algemeen de volgende klachten over het klimaat in het gebouw: </a:t>
            </a:r>
          </a:p>
          <a:p>
            <a:pPr marL="0" indent="0">
              <a:buNone/>
            </a:pPr>
            <a:r>
              <a:rPr lang="nl-NL" sz="2000"/>
              <a:t>– het ontbreken van ventilatiemogelijkheden bij de ramen</a:t>
            </a:r>
          </a:p>
          <a:p>
            <a:pPr marL="0" indent="0">
              <a:buNone/>
            </a:pPr>
            <a:r>
              <a:rPr lang="nl-NL" sz="2000"/>
              <a:t>– te droge lucht</a:t>
            </a:r>
          </a:p>
          <a:p>
            <a:pPr marL="0" indent="0">
              <a:buNone/>
            </a:pPr>
            <a:r>
              <a:rPr lang="nl-NL" sz="2000"/>
              <a:t>– wisselende temperaturen</a:t>
            </a:r>
          </a:p>
          <a:p>
            <a:pPr marL="0" indent="0">
              <a:buNone/>
            </a:pPr>
            <a:r>
              <a:rPr lang="nl-NL" sz="2000"/>
              <a:t>– te lage temperatuur</a:t>
            </a:r>
          </a:p>
          <a:p>
            <a:pPr marL="0" indent="0">
              <a:buNone/>
            </a:pPr>
            <a:r>
              <a:rPr lang="nl-NL" sz="2000"/>
              <a:t>– slechte luchtkwaliteit</a:t>
            </a:r>
          </a:p>
        </p:txBody>
      </p:sp>
      <p:pic>
        <p:nvPicPr>
          <p:cNvPr id="5" name="Picture 4" descr="Magazijn">
            <a:extLst>
              <a:ext uri="{FF2B5EF4-FFF2-40B4-BE49-F238E27FC236}">
                <a16:creationId xmlns:a16="http://schemas.microsoft.com/office/drawing/2014/main" id="{1B013493-A955-3F43-762C-CF7BD0870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3" r="330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2B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88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165AC8-1021-C601-9C5F-48F1F00D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/>
              <a:t>Deadline LA 1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A7F6D78-6922-FC76-1CF4-C1D28A72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l-NL" sz="2000" dirty="0"/>
              <a:t>Welke uitdagingen hebben jullie gevonden.</a:t>
            </a:r>
          </a:p>
          <a:p>
            <a:r>
              <a:rPr lang="nl-NL" sz="2000" dirty="0"/>
              <a:t>Zet ze per groepje op de flipover</a:t>
            </a:r>
          </a:p>
          <a:p>
            <a:r>
              <a:rPr lang="nl-NL" sz="2000" dirty="0"/>
              <a:t>Groepjes feedback </a:t>
            </a:r>
            <a:r>
              <a:rPr lang="nl-NL" sz="2000" dirty="0" err="1"/>
              <a:t>friend</a:t>
            </a:r>
            <a:r>
              <a:rPr lang="nl-NL" sz="2000" dirty="0"/>
              <a:t> en opdracht best </a:t>
            </a:r>
            <a:r>
              <a:rPr lang="nl-NL" sz="2000" dirty="0" err="1"/>
              <a:t>practice</a:t>
            </a:r>
            <a:endParaRPr lang="nl-NL" sz="2000" dirty="0"/>
          </a:p>
        </p:txBody>
      </p:sp>
      <p:pic>
        <p:nvPicPr>
          <p:cNvPr id="7" name="Picture 6" descr="Metalen onderdelen van het spel boter kaas en eieren">
            <a:extLst>
              <a:ext uri="{FF2B5EF4-FFF2-40B4-BE49-F238E27FC236}">
                <a16:creationId xmlns:a16="http://schemas.microsoft.com/office/drawing/2014/main" id="{565643AC-EA5B-BE20-4C92-E617C54BC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4" r="314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C8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20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340" y="802955"/>
            <a:ext cx="4766330" cy="1454051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0000"/>
                </a:solidFill>
              </a:rPr>
              <a:t>Lichamelijke klachten Sick Building </a:t>
            </a:r>
            <a:r>
              <a:rPr lang="nl-NL" sz="3600" dirty="0" err="1">
                <a:solidFill>
                  <a:srgbClr val="000000"/>
                </a:solidFill>
              </a:rPr>
              <a:t>Syndrome</a:t>
            </a:r>
            <a:r>
              <a:rPr lang="nl-NL" sz="3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1800" dirty="0">
                <a:solidFill>
                  <a:srgbClr val="000000"/>
                </a:solidFill>
              </a:rPr>
              <a:t>. De klachten kunnen bestaan uit:</a:t>
            </a:r>
          </a:p>
          <a:p>
            <a:r>
              <a:rPr lang="nl-NL" sz="1800" dirty="0">
                <a:solidFill>
                  <a:srgbClr val="000000"/>
                </a:solidFill>
              </a:rPr>
              <a:t>prikkende/tranende ogen</a:t>
            </a:r>
          </a:p>
          <a:p>
            <a:r>
              <a:rPr lang="nl-NL" sz="1800" dirty="0">
                <a:solidFill>
                  <a:srgbClr val="000000"/>
                </a:solidFill>
              </a:rPr>
              <a:t>prikkende neus</a:t>
            </a:r>
          </a:p>
          <a:p>
            <a:r>
              <a:rPr lang="nl-NL" sz="1800" dirty="0">
                <a:solidFill>
                  <a:srgbClr val="000000"/>
                </a:solidFill>
              </a:rPr>
              <a:t>moeheid, lusteloosheid, slaperigheid</a:t>
            </a:r>
          </a:p>
          <a:p>
            <a:r>
              <a:rPr lang="nl-NL" sz="1800" dirty="0">
                <a:solidFill>
                  <a:srgbClr val="000000"/>
                </a:solidFill>
              </a:rPr>
              <a:t>hoofdpijn en duizeligheid</a:t>
            </a:r>
          </a:p>
          <a:p>
            <a:r>
              <a:rPr lang="nl-NL" sz="1800" dirty="0">
                <a:solidFill>
                  <a:srgbClr val="000000"/>
                </a:solidFill>
              </a:rPr>
              <a:t>droge en gescheurde lippen</a:t>
            </a:r>
          </a:p>
          <a:p>
            <a:r>
              <a:rPr lang="nl-NL" sz="1800" dirty="0">
                <a:solidFill>
                  <a:srgbClr val="000000"/>
                </a:solidFill>
              </a:rPr>
              <a:t>dorst en het schrapen van de keel</a:t>
            </a:r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2958770"/>
            <a:ext cx="4142232" cy="1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8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5400"/>
              <a:t>Schadelijke stoffen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2200"/>
              <a:t>In gebouwen blijken verhoogde concentraties voor te komen van verschillende schadelijke stoffen. De volgende tabel geeft een overzicht.</a:t>
            </a:r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54296" y="1892923"/>
            <a:ext cx="6903720" cy="30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7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</a:t>
            </a:r>
            <a:r>
              <a:rPr lang="nl-NL"/>
              <a:t>: planten</a:t>
            </a:r>
            <a:endParaRPr lang="nl-NL" dirty="0"/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A51EFCF6-0EA9-4662-81EC-FBF94DAFF5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1121189" cy="447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721" y="3564513"/>
            <a:ext cx="2738869" cy="171447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414205" y="5796337"/>
            <a:ext cx="389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Onderzoek NASA (Dr. </a:t>
            </a:r>
            <a:r>
              <a:rPr lang="nl-NL" dirty="0" err="1"/>
              <a:t>Wolverton</a:t>
            </a:r>
            <a:r>
              <a:rPr lang="nl-NL" dirty="0"/>
              <a:t>, 1990) </a:t>
            </a:r>
          </a:p>
        </p:txBody>
      </p:sp>
    </p:spTree>
    <p:extLst>
      <p:ext uri="{BB962C8B-B14F-4D97-AF65-F5344CB8AC3E}">
        <p14:creationId xmlns:p14="http://schemas.microsoft.com/office/powerpoint/2010/main" val="2424733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Werking planten in de omgeving</a:t>
            </a:r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69550"/>
            <a:ext cx="6903720" cy="491889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tx1"/>
                </a:solidFill>
              </a:rPr>
              <a:t>Algemene vuistregel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Eén plant per 10 m3 is in staat om chemische verontreinigingen in de lucht om te zetten in plantenvoeding.</a:t>
            </a:r>
          </a:p>
        </p:txBody>
      </p:sp>
    </p:spTree>
    <p:extLst>
      <p:ext uri="{BB962C8B-B14F-4D97-AF65-F5344CB8AC3E}">
        <p14:creationId xmlns:p14="http://schemas.microsoft.com/office/powerpoint/2010/main" val="628078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/>
              <a:t>Oplossing: ventileren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/>
              <a:t>Door gebouwen voldoende te ventileren worden vocht, gassen en andere luchtverontreinigingen afgevoerd. </a:t>
            </a:r>
          </a:p>
          <a:p>
            <a:pPr marL="0" indent="0">
              <a:buNone/>
            </a:pPr>
            <a:r>
              <a:rPr lang="nl-NL" sz="2000"/>
              <a:t>Bovendien wordt dan verse lucht aangevoerd.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77" y="1782981"/>
            <a:ext cx="6209098" cy="43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2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nl-NL" sz="5400"/>
              <a:t>Functies van groen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0DBCD641-AE05-4E57-AAA4-0D34407E3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59580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6477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future public trans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Vervoer in steden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Auto’s moeten de stad uit vanwege ruimte en gezondheid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Toekomst zit in: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Goed en schoon openbaar vervoer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Alle belangrijke plekken binnen loop / fiets afstand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AutoShape 2" descr="Afbeeldingsresultaat voor hypothalamus"/>
          <p:cNvSpPr>
            <a:spLocks noChangeAspect="1" noChangeArrowheads="1"/>
          </p:cNvSpPr>
          <p:nvPr/>
        </p:nvSpPr>
        <p:spPr bwMode="auto">
          <a:xfrm flipH="1" flipV="1">
            <a:off x="460375" y="160338"/>
            <a:ext cx="1905138" cy="19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390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A7899-3D94-EC0F-6A2D-3C41FE20F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The walkable city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hlinkClick r:id="rId3"/>
              </a:rPr>
              <a:t>Link filmpje</a:t>
            </a: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91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B217A-799D-D646-A5FD-12C91FA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Waar moet een gezonde stad aan voldoen? 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858F29E-9F6C-E944-8986-8B2816C42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nl-NL" sz="2200"/>
              <a:t>Belangrijke dingen moeten binnen loop- of fietsafstand zijn</a:t>
            </a:r>
          </a:p>
          <a:p>
            <a:r>
              <a:rPr lang="nl-NL" sz="2200"/>
              <a:t>Geluidsoverlast moet vermeden worden of er moet geluidsbarrières zijn</a:t>
            </a:r>
          </a:p>
          <a:p>
            <a:r>
              <a:rPr lang="nl-NL" sz="2200"/>
              <a:t>Aanwezigheid van veel groen en pollenvrije bomen </a:t>
            </a:r>
          </a:p>
          <a:p>
            <a:r>
              <a:rPr lang="nl-NL" sz="2200"/>
              <a:t>Gezonde luchtkwaliteit </a:t>
            </a:r>
          </a:p>
          <a:p>
            <a:r>
              <a:rPr lang="nl-NL" sz="2200"/>
              <a:t>Veilige en gezonde gebouwen om in te wonen, werken en recreëren</a:t>
            </a:r>
          </a:p>
          <a:p>
            <a:r>
              <a:rPr lang="nl-NL" sz="2200"/>
              <a:t>Veel en goed ‘schoon’ openbaar vervoer  </a:t>
            </a:r>
          </a:p>
        </p:txBody>
      </p:sp>
    </p:spTree>
    <p:extLst>
      <p:ext uri="{BB962C8B-B14F-4D97-AF65-F5344CB8AC3E}">
        <p14:creationId xmlns:p14="http://schemas.microsoft.com/office/powerpoint/2010/main" val="40552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F9EC71-3B8F-8266-C168-8ADDA8D3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leven we over 20 jaar</a:t>
            </a:r>
          </a:p>
        </p:txBody>
      </p:sp>
      <p:pic>
        <p:nvPicPr>
          <p:cNvPr id="6" name="Onlinemedia 5" descr="Hoe ziet jouw leven er over 20 jaar uit? | UITGEZOCHT #20">
            <a:hlinkClick r:id="" action="ppaction://media"/>
            <a:extLst>
              <a:ext uri="{FF2B5EF4-FFF2-40B4-BE49-F238E27FC236}">
                <a16:creationId xmlns:a16="http://schemas.microsoft.com/office/drawing/2014/main" id="{37233E6B-C1C7-AE24-A3BD-281164FD4B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4BC3C-14EA-BCF4-0B58-E5C42675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Missies gezondheidszorg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F3B58-E7D9-9485-CDA2-8242B9346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l-NL" i="0" dirty="0">
                <a:effectLst/>
              </a:rPr>
              <a:t>In 2040 is de ziektelast als gevolg van een ongezonde leefstijl en ongezonde leefomgeving met 30% afgenomen;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i="0" dirty="0">
                <a:effectLst/>
              </a:rPr>
              <a:t>In 2030 wordt zorg minimaal 50% meer in de eigen leefomgeving georganiseerd, samen met het netwerk rond mensen;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i="0" dirty="0">
                <a:effectLst/>
              </a:rPr>
              <a:t>In 2030 is het deel van de mensen met een chronische ziekte of levenslange beperking dat naar wens en vermogen kan meedoen in de samenleving met 25% toegenomen;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i="0" dirty="0">
                <a:effectLst/>
              </a:rPr>
              <a:t>In 2030 is de kwaliteit van leven van mensen met dementie met 25% toegenomen;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i="0" dirty="0">
                <a:effectLst/>
              </a:rPr>
              <a:t>In 2035 is de bevolking beter beschermd tegen maatschappelijk ontwrichtende gezondheidsdreigingen.</a:t>
            </a:r>
          </a:p>
          <a:p>
            <a:pPr marL="0" indent="0">
              <a:buNone/>
            </a:pPr>
            <a:r>
              <a:rPr lang="nl-NL" sz="800" b="0" i="0" dirty="0">
                <a:solidFill>
                  <a:srgbClr val="082452"/>
                </a:solidFill>
                <a:effectLst/>
                <a:latin typeface="Montserrat Regular"/>
              </a:rPr>
              <a:t>ministerie van Volksgezondheid, Welzijn en Sport (VWS)</a:t>
            </a:r>
            <a:endParaRPr lang="nl-NL" sz="900" dirty="0"/>
          </a:p>
        </p:txBody>
      </p:sp>
    </p:spTree>
    <p:extLst>
      <p:ext uri="{BB962C8B-B14F-4D97-AF65-F5344CB8AC3E}">
        <p14:creationId xmlns:p14="http://schemas.microsoft.com/office/powerpoint/2010/main" val="293617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6DFEB-28A1-D12F-7BAF-F0A4F28C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Diverse akkoorden om dit te bereiken         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B0B5E0-400E-B58F-CE6A-F128195D1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l-NL" b="1" i="0" u="sng" dirty="0">
                <a:solidFill>
                  <a:srgbClr val="082452"/>
                </a:solidFill>
                <a:effectLst/>
                <a:latin typeface="Montserrat Regular"/>
                <a:hlinkClick r:id="rId3"/>
              </a:rPr>
              <a:t>Integraal Zorgakkoord (IZA)</a:t>
            </a:r>
            <a:endParaRPr lang="nl-NL" b="0" i="0" dirty="0">
              <a:solidFill>
                <a:srgbClr val="082452"/>
              </a:solidFill>
              <a:effectLst/>
              <a:latin typeface="Montserrat Regular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1" i="0" u="sng" dirty="0">
                <a:solidFill>
                  <a:srgbClr val="082452"/>
                </a:solidFill>
                <a:effectLst/>
                <a:latin typeface="Montserrat Regular"/>
                <a:hlinkClick r:id="rId4"/>
              </a:rPr>
              <a:t>Gezond en Actief Leven Akkoord (GALA)</a:t>
            </a:r>
            <a:endParaRPr lang="nl-NL" b="0" i="0" dirty="0">
              <a:solidFill>
                <a:srgbClr val="082452"/>
              </a:solidFill>
              <a:effectLst/>
              <a:latin typeface="Montserrat Regular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1" i="0" u="sng" dirty="0">
                <a:solidFill>
                  <a:srgbClr val="082452"/>
                </a:solidFill>
                <a:effectLst/>
                <a:latin typeface="Montserrat Regular"/>
                <a:hlinkClick r:id="rId5"/>
              </a:rPr>
              <a:t>Green Deal</a:t>
            </a:r>
            <a:endParaRPr lang="nl-NL" b="0" i="0" dirty="0">
              <a:solidFill>
                <a:srgbClr val="082452"/>
              </a:solidFill>
              <a:effectLst/>
              <a:latin typeface="Montserrat Regular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1" i="0" u="sng" dirty="0">
                <a:solidFill>
                  <a:srgbClr val="082452"/>
                </a:solidFill>
                <a:effectLst/>
                <a:latin typeface="Montserrat Regular"/>
                <a:hlinkClick r:id="rId6"/>
              </a:rPr>
              <a:t>Wonen, Ondersteuning en Zorg voor Ouderen (WOZO)</a:t>
            </a:r>
            <a:endParaRPr lang="nl-NL" b="0" i="0" dirty="0">
              <a:solidFill>
                <a:srgbClr val="082452"/>
              </a:solidFill>
              <a:effectLst/>
              <a:latin typeface="Montserrat Regular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1" i="0" u="sng" dirty="0">
                <a:solidFill>
                  <a:srgbClr val="082452"/>
                </a:solidFill>
                <a:effectLst/>
                <a:latin typeface="Montserrat Regular"/>
                <a:hlinkClick r:id="rId7"/>
              </a:rPr>
              <a:t>Toekomstbestendige Arbeidsmarkt Zorg (TAZ)</a:t>
            </a:r>
            <a:endParaRPr lang="nl-NL" b="0" i="0" dirty="0">
              <a:solidFill>
                <a:srgbClr val="082452"/>
              </a:solidFill>
              <a:effectLst/>
              <a:latin typeface="Montserrat Regular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140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br>
              <a:rPr lang="nl-NL" sz="3400"/>
            </a:br>
            <a:r>
              <a:rPr lang="nl-NL" sz="3400"/>
              <a:t>Nieuwe technologieën in de gezondheidszorg</a:t>
            </a:r>
            <a:br>
              <a:rPr lang="nl-NL" sz="3400"/>
            </a:br>
            <a:endParaRPr lang="nl-NL" sz="3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lvl="1"/>
            <a:r>
              <a:rPr lang="nl-NL" sz="2200"/>
              <a:t>Orgaantransplantatie </a:t>
            </a:r>
          </a:p>
          <a:p>
            <a:pPr lvl="1"/>
            <a:r>
              <a:rPr lang="nl-NL" sz="2200"/>
              <a:t>Toepassen van apps en software </a:t>
            </a:r>
          </a:p>
          <a:p>
            <a:pPr lvl="1"/>
            <a:r>
              <a:rPr lang="nl-NL" sz="2200"/>
              <a:t>Nieuwe manieren van vaccineren</a:t>
            </a:r>
          </a:p>
          <a:p>
            <a:pPr lvl="1"/>
            <a:r>
              <a:rPr lang="nl-NL" sz="2200"/>
              <a:t>Gepersonaliseerde medicijnen</a:t>
            </a:r>
          </a:p>
          <a:p>
            <a:pPr lvl="1"/>
            <a:r>
              <a:rPr lang="nl-NL" sz="2200"/>
              <a:t>Nieuwe manier om wonden te dichten</a:t>
            </a:r>
          </a:p>
          <a:p>
            <a:endParaRPr lang="nl-NL" sz="2200"/>
          </a:p>
        </p:txBody>
      </p:sp>
      <p:pic>
        <p:nvPicPr>
          <p:cNvPr id="5" name="Picture 2" descr="Afbeeldingsresultaat voor future heal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r="2547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3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2800">
                <a:solidFill>
                  <a:srgbClr val="FFFFFF"/>
                </a:solidFill>
              </a:rPr>
              <a:t>Orgaantransplantatie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/>
              <a:t>De leeftijd van mensen over de hele wereld stijgt</a:t>
            </a:r>
          </a:p>
          <a:p>
            <a:r>
              <a:rPr lang="nl-NL"/>
              <a:t>Hoe ouder we worden, hoe meer cellen en organen minder functioneren </a:t>
            </a:r>
          </a:p>
          <a:p>
            <a:r>
              <a:rPr lang="nl-NL"/>
              <a:t>Steeds meer organen vallen uit door onze leefstijl (welvaartsziektes)</a:t>
            </a:r>
          </a:p>
          <a:p>
            <a:r>
              <a:rPr lang="nl-NL"/>
              <a:t>Huidig orgaantransplantatie is een moeizaam proces</a:t>
            </a:r>
          </a:p>
          <a:p>
            <a:pPr lvl="1"/>
            <a:r>
              <a:rPr lang="nl-NL" dirty="0"/>
              <a:t>Geschikte orgaandonor </a:t>
            </a:r>
          </a:p>
          <a:p>
            <a:pPr lvl="1"/>
            <a:r>
              <a:rPr lang="nl-NL" dirty="0"/>
              <a:t>Orgaan bij de patiënt krijgen</a:t>
            </a:r>
          </a:p>
          <a:p>
            <a:pPr lvl="1"/>
            <a:r>
              <a:rPr lang="nl-NL" dirty="0"/>
              <a:t>Afstoten van organen 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99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Filmpje: Printing a human kidney </a:t>
            </a:r>
          </a:p>
        </p:txBody>
      </p:sp>
      <p:pic>
        <p:nvPicPr>
          <p:cNvPr id="4" name="Onlinemedia 3" descr="Title: 3D-geprinte organen: wie is verantwoordelijk voor het leven van mensen?">
            <a:hlinkClick r:id="" action="ppaction://media"/>
            <a:extLst>
              <a:ext uri="{FF2B5EF4-FFF2-40B4-BE49-F238E27FC236}">
                <a16:creationId xmlns:a16="http://schemas.microsoft.com/office/drawing/2014/main" id="{D7B796C3-8377-5D6B-6F7B-A186377387B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96226" y="1675261"/>
            <a:ext cx="8713774" cy="492328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7" ma:contentTypeDescription="Een nieuw document maken." ma:contentTypeScope="" ma:versionID="dc0382093e4731084f9132cd2c0202c1">
  <xsd:schema xmlns:xsd="http://www.w3.org/2001/XMLSchema" xmlns:xs="http://www.w3.org/2001/XMLSchema" xmlns:p="http://schemas.microsoft.com/office/2006/metadata/properties" xmlns:ns2="34354c1b-6b8c-435b-ad50-990538c19557" targetNamespace="http://schemas.microsoft.com/office/2006/metadata/properties" ma:root="true" ma:fieldsID="9c0ce9d74be8d2c58fba1757fc7b9c60" ns2:_="">
    <xsd:import namespace="34354c1b-6b8c-435b-ad50-990538c195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B95F33-E920-4DBF-9F85-EE6AA029F1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CD3344-03E4-4381-A8D0-521384BACFDE}">
  <ds:schemaRefs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34354c1b-6b8c-435b-ad50-990538c1955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FF4AEC2-70C1-4087-B68B-B22A71E31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1584</Words>
  <Application>Microsoft Macintosh PowerPoint</Application>
  <PresentationFormat>Breedbeeld</PresentationFormat>
  <Paragraphs>203</Paragraphs>
  <Slides>38</Slides>
  <Notes>16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Impact</vt:lpstr>
      <vt:lpstr>Montserrat Regular</vt:lpstr>
      <vt:lpstr>Kantoorthema</vt:lpstr>
      <vt:lpstr>Lifestyle gezondheid in steden</vt:lpstr>
      <vt:lpstr>Leerdoelen</vt:lpstr>
      <vt:lpstr>Deadline LA 1</vt:lpstr>
      <vt:lpstr>Hoe leven we over 20 jaar</vt:lpstr>
      <vt:lpstr>Missies gezondheidszorg</vt:lpstr>
      <vt:lpstr>Diverse akkoorden om dit te bereiken         9</vt:lpstr>
      <vt:lpstr> Nieuwe technologieën in de gezondheidszorg </vt:lpstr>
      <vt:lpstr>Orgaantransplantatie</vt:lpstr>
      <vt:lpstr>Filmpje: Printing a human kidney </vt:lpstr>
      <vt:lpstr>Next steps in health &amp; medicine</vt:lpstr>
      <vt:lpstr>Nieuwe manier van vaccineren </vt:lpstr>
      <vt:lpstr>Gepersonaliseerde medicijnen</vt:lpstr>
      <vt:lpstr>Uitvinding om wonden te helen</vt:lpstr>
      <vt:lpstr>Aspecten gezondheid</vt:lpstr>
      <vt:lpstr>Klimaat, duurzaamheid en gezondheid</vt:lpstr>
      <vt:lpstr>PowerPoint-presentatie</vt:lpstr>
      <vt:lpstr>Ecologische intelligentie  </vt:lpstr>
      <vt:lpstr>Waar je woont bepaald je gezondheid</vt:lpstr>
      <vt:lpstr> De gezonde stad</vt:lpstr>
      <vt:lpstr>Luchtkwaliteit</vt:lpstr>
      <vt:lpstr>Luchtkwaliteit </vt:lpstr>
      <vt:lpstr>Fijn stof verzamelnaam van kleine deeltjes in de lucht</vt:lpstr>
      <vt:lpstr>Fijn stof gezondheid</vt:lpstr>
      <vt:lpstr>Luchtvervuiling in de grootste steden</vt:lpstr>
      <vt:lpstr>Luchtzuiverende toren</vt:lpstr>
      <vt:lpstr>Luchtzuiverende fietsen</vt:lpstr>
      <vt:lpstr>Luchtkwaliteit in gebouwen</vt:lpstr>
      <vt:lpstr>Gebouwenziekte of Sick Building Syndrome </vt:lpstr>
      <vt:lpstr>Oorzaken</vt:lpstr>
      <vt:lpstr>Lichamelijke klachten Sick Building Syndrome </vt:lpstr>
      <vt:lpstr>Schadelijke stoffen</vt:lpstr>
      <vt:lpstr>Oplossing: planten</vt:lpstr>
      <vt:lpstr>Werking planten in de omgeving</vt:lpstr>
      <vt:lpstr>Oplossing: ventileren</vt:lpstr>
      <vt:lpstr>Functies van groen</vt:lpstr>
      <vt:lpstr>Vervoer in steden</vt:lpstr>
      <vt:lpstr>The walkable city </vt:lpstr>
      <vt:lpstr>Waar moet een gezonde stad aan voldoen?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Lifestyle gezondheid in steden en bewegen in de toekomst</dc:title>
  <dc:creator>Mariska de Rouw</dc:creator>
  <cp:lastModifiedBy>Mariska de Rouw</cp:lastModifiedBy>
  <cp:revision>10</cp:revision>
  <dcterms:created xsi:type="dcterms:W3CDTF">2021-02-26T08:13:38Z</dcterms:created>
  <dcterms:modified xsi:type="dcterms:W3CDTF">2024-02-21T14:47:56Z</dcterms:modified>
</cp:coreProperties>
</file>